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72" r:id="rId4"/>
    <p:sldId id="273" r:id="rId5"/>
    <p:sldId id="257" r:id="rId6"/>
    <p:sldId id="258" r:id="rId7"/>
    <p:sldId id="259" r:id="rId8"/>
    <p:sldId id="263" r:id="rId9"/>
    <p:sldId id="264" r:id="rId10"/>
    <p:sldId id="260" r:id="rId11"/>
    <p:sldId id="261" r:id="rId12"/>
    <p:sldId id="262" r:id="rId13"/>
    <p:sldId id="266" r:id="rId14"/>
    <p:sldId id="270" r:id="rId15"/>
    <p:sldId id="271" r:id="rId16"/>
    <p:sldId id="269" r:id="rId17"/>
    <p:sldId id="274" r:id="rId18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5DD75D-FAB0-5C4A-9E90-1625FC292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3A45930-843A-0D16-D6BD-E50D6B879A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622940-7E84-FEC6-0E96-42EFD8FC0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6102-D76B-46A6-963B-C4F7B90D353B}" type="datetimeFigureOut">
              <a:rPr lang="ru-KZ" smtClean="0"/>
              <a:t>27.11.2025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E50B67-D41C-8ED9-359F-8D15BAFC4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61566C-F732-F60C-ADCF-91C16E385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6943-0551-4EE7-8084-AA166D0DC9D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85468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86079E-5FA3-DCE2-B015-E0238FF50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0E39296-979B-9B88-B455-1A8890AFB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8B6A9D6-9DA6-3B3B-95EA-35F709B93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6102-D76B-46A6-963B-C4F7B90D353B}" type="datetimeFigureOut">
              <a:rPr lang="ru-KZ" smtClean="0"/>
              <a:t>27.11.2025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0BA659-E731-F5EA-E697-54104FE96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FAE26D-4820-FF33-BFB1-89D31865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6943-0551-4EE7-8084-AA166D0DC9D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63479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21A6096-7AB1-ECE6-2022-DA8E092EE5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A7B8292-CCB1-29BD-C54B-33BAFC544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D29B00-BC09-CA5F-1BB1-5468FADC3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6102-D76B-46A6-963B-C4F7B90D353B}" type="datetimeFigureOut">
              <a:rPr lang="ru-KZ" smtClean="0"/>
              <a:t>27.11.2025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4C2762-FB44-C46D-250A-87EB792E6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63D07C-BFCC-6926-C793-893D52F4E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6943-0551-4EE7-8084-AA166D0DC9D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274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CB123D-B57B-FC0E-834E-9E73921A3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DE6104-DA1E-C1B2-71FF-76C4ABCF0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D0EC97-E3DD-43DF-D45B-1A836491D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6102-D76B-46A6-963B-C4F7B90D353B}" type="datetimeFigureOut">
              <a:rPr lang="ru-KZ" smtClean="0"/>
              <a:t>27.11.2025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0EB5174-081A-6AEA-5E57-9F74C0212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503762-E540-D29A-79B5-9A76468F6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6943-0551-4EE7-8084-AA166D0DC9D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425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A72323-F003-18C1-433B-153F33553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048DB3F-33DB-43FF-F0E6-DCAB539C1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4D8CBE-6D80-A3D8-8C0A-3F12E0CE6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6102-D76B-46A6-963B-C4F7B90D353B}" type="datetimeFigureOut">
              <a:rPr lang="ru-KZ" smtClean="0"/>
              <a:t>27.11.2025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D80DAC-0A77-A5D5-2EE9-2520CE354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BE06F7-AD31-C55B-AF83-159DB04CD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6943-0551-4EE7-8084-AA166D0DC9D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98204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F0B48-2861-A906-0370-2D0558E05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70A372-E4CC-CC51-F916-1A1814F339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6251CA4-78FA-4DD9-BE2B-E398549CC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383CAC0-0C1E-0C28-9EEC-541E35CFE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6102-D76B-46A6-963B-C4F7B90D353B}" type="datetimeFigureOut">
              <a:rPr lang="ru-KZ" smtClean="0"/>
              <a:t>27.11.2025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7BE3D5-576B-DDFC-2712-C9590F994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07014CE-ED7A-BE20-E6E0-88AE1895D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6943-0551-4EE7-8084-AA166D0DC9D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362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04365A-19E2-60AB-7634-95F26B632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AB3C0C-E2E4-45A2-D834-EF538A608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E22DA9D-4680-5539-B33D-64CF8D4A7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8E9EC40-AE96-9F11-C787-91473D4A0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4DD08CE-3620-2F05-B5A7-E37487879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33CA630-AD1E-6792-4B83-400F13F3D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6102-D76B-46A6-963B-C4F7B90D353B}" type="datetimeFigureOut">
              <a:rPr lang="ru-KZ" smtClean="0"/>
              <a:t>27.11.2025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97A1502-EEA4-7239-18D6-0E0F40D71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C43BD83-70D5-5426-255C-34F018A83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6943-0551-4EE7-8084-AA166D0DC9D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52270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58629D-4030-865A-5AF6-7CF98CABE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94B79F3-33DC-3972-E7AA-3A79138EC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6102-D76B-46A6-963B-C4F7B90D353B}" type="datetimeFigureOut">
              <a:rPr lang="ru-KZ" smtClean="0"/>
              <a:t>27.11.2025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6897D1C-507A-543D-A00E-1FDA8B553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BC5990C-CBC8-7BE8-1EC4-A9805D47C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6943-0551-4EE7-8084-AA166D0DC9D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0994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DC0B327-A44D-DB92-80AA-D858685BF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6102-D76B-46A6-963B-C4F7B90D353B}" type="datetimeFigureOut">
              <a:rPr lang="ru-KZ" smtClean="0"/>
              <a:t>27.11.2025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0320AD0-DBE9-F844-DD79-9331A14C5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1F614A2-3CA6-B66B-8D67-4F9931E38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6943-0551-4EE7-8084-AA166D0DC9D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09977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E56D5B-CE50-55A1-BC21-2715A1EAF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286C72-C851-F9B5-98D4-AF457589D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938E33B-3E20-9D34-1628-1EF67C5520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9DCB33F-2CC9-DC7B-53EF-A545807DB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6102-D76B-46A6-963B-C4F7B90D353B}" type="datetimeFigureOut">
              <a:rPr lang="ru-KZ" smtClean="0"/>
              <a:t>27.11.2025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3411EA6-5B38-949C-4A48-208DB1C60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B6E3EC-7FDA-FE98-C70C-67A2557FC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6943-0551-4EE7-8084-AA166D0DC9D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44619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01D022-BBA0-C490-00B5-EF33ADF58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F4017F4-7247-005F-1B13-BE38CF1F84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987D80F-73BE-20C2-4EE5-7E31486E1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BEDCE6E-3B51-0228-0931-0865201ED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6102-D76B-46A6-963B-C4F7B90D353B}" type="datetimeFigureOut">
              <a:rPr lang="ru-KZ" smtClean="0"/>
              <a:t>27.11.2025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EF70C52-BC07-C7F5-ED40-83CABFEF6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19F6A5C-C6CD-7863-9761-B6FD26B3E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6943-0551-4EE7-8084-AA166D0DC9D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43457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0022A9-4DE8-F14F-A622-B34CFE646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0B87199-C8A4-5992-F8BD-909EA38CBB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0CDEC0-53DC-C1A6-CD72-52D1F714B4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506102-D76B-46A6-963B-C4F7B90D353B}" type="datetimeFigureOut">
              <a:rPr lang="ru-KZ" smtClean="0"/>
              <a:t>27.11.2025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B5574E-13ED-3D6C-83B7-8A70D47A9C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6848EF-DD4E-0852-2B65-F413DD321F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966943-0551-4EE7-8084-AA166D0DC9D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30056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General_Packet_Radio_Service" TargetMode="External"/><Relationship Id="rId13" Type="http://schemas.openxmlformats.org/officeDocument/2006/relationships/hyperlink" Target="https://en.wikipedia.org/wiki/Evolved_High_Speed_Packet_Access" TargetMode="External"/><Relationship Id="rId18" Type="http://schemas.openxmlformats.org/officeDocument/2006/relationships/hyperlink" Target="https://en.wikipedia.org/wiki/5G_NR" TargetMode="External"/><Relationship Id="rId26" Type="http://schemas.openxmlformats.org/officeDocument/2006/relationships/hyperlink" Target="https://en.wikipedia.org/wiki/CDMA" TargetMode="External"/><Relationship Id="rId3" Type="http://schemas.openxmlformats.org/officeDocument/2006/relationships/hyperlink" Target="https://en.wikipedia.org/wiki/Mobile_telecommunications" TargetMode="External"/><Relationship Id="rId21" Type="http://schemas.openxmlformats.org/officeDocument/2006/relationships/hyperlink" Target="https://en.wikipedia.org/wiki/IP_Multimedia_Subsystem" TargetMode="External"/><Relationship Id="rId7" Type="http://schemas.openxmlformats.org/officeDocument/2006/relationships/hyperlink" Target="https://en.wikipedia.org/wiki/2.75G" TargetMode="External"/><Relationship Id="rId12" Type="http://schemas.openxmlformats.org/officeDocument/2006/relationships/hyperlink" Target="https://en.wikipedia.org/wiki/High_Speed_Packet_Access" TargetMode="External"/><Relationship Id="rId17" Type="http://schemas.openxmlformats.org/officeDocument/2006/relationships/hyperlink" Target="https://en.wikipedia.org/wiki/LTE_Advanced_Pro" TargetMode="External"/><Relationship Id="rId25" Type="http://schemas.openxmlformats.org/officeDocument/2006/relationships/hyperlink" Target="https://en.wikipedia.org/wiki/CdmaOne" TargetMode="External"/><Relationship Id="rId2" Type="http://schemas.openxmlformats.org/officeDocument/2006/relationships/hyperlink" Target="https://en.wikipedia.org/wiki/Standards_organization" TargetMode="External"/><Relationship Id="rId16" Type="http://schemas.openxmlformats.org/officeDocument/2006/relationships/hyperlink" Target="https://en.wikipedia.org/wiki/LTE_Advanced" TargetMode="External"/><Relationship Id="rId20" Type="http://schemas.openxmlformats.org/officeDocument/2006/relationships/hyperlink" Target="https://en.wikipedia.org/wiki/5G-Advance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2.5G" TargetMode="External"/><Relationship Id="rId11" Type="http://schemas.openxmlformats.org/officeDocument/2006/relationships/hyperlink" Target="https://en.wikipedia.org/wiki/3G" TargetMode="External"/><Relationship Id="rId24" Type="http://schemas.openxmlformats.org/officeDocument/2006/relationships/hyperlink" Target="https://en.wikipedia.org/wiki/CDMA2000" TargetMode="External"/><Relationship Id="rId5" Type="http://schemas.openxmlformats.org/officeDocument/2006/relationships/hyperlink" Target="https://en.wikipedia.org/wiki/2G" TargetMode="External"/><Relationship Id="rId15" Type="http://schemas.openxmlformats.org/officeDocument/2006/relationships/hyperlink" Target="https://en.wikipedia.org/wiki/4G" TargetMode="External"/><Relationship Id="rId23" Type="http://schemas.openxmlformats.org/officeDocument/2006/relationships/hyperlink" Target="https://en.wikipedia.org/wiki/IMT-2000" TargetMode="External"/><Relationship Id="rId10" Type="http://schemas.openxmlformats.org/officeDocument/2006/relationships/hyperlink" Target="https://en.wikipedia.org/wiki/Universal_Mobile_Telecommunications_System" TargetMode="External"/><Relationship Id="rId19" Type="http://schemas.openxmlformats.org/officeDocument/2006/relationships/hyperlink" Target="https://en.wikipedia.org/wiki/5G" TargetMode="External"/><Relationship Id="rId4" Type="http://schemas.openxmlformats.org/officeDocument/2006/relationships/hyperlink" Target="https://en.wikipedia.org/wiki/GSM" TargetMode="External"/><Relationship Id="rId9" Type="http://schemas.openxmlformats.org/officeDocument/2006/relationships/hyperlink" Target="https://en.wikipedia.org/wiki/Enhanced_Data_rates_for_GSM_Evolution" TargetMode="External"/><Relationship Id="rId14" Type="http://schemas.openxmlformats.org/officeDocument/2006/relationships/hyperlink" Target="https://en.wikipedia.org/wiki/LTE_(telecommunication)" TargetMode="External"/><Relationship Id="rId22" Type="http://schemas.openxmlformats.org/officeDocument/2006/relationships/hyperlink" Target="https://en.wikipedia.org/wiki/IT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E5D210-7BAC-D739-0DFD-ADE44A8CAE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3G </a:t>
            </a:r>
            <a:r>
              <a:rPr lang="ru-RU" dirty="0" err="1"/>
              <a:t>буынның</a:t>
            </a:r>
            <a:r>
              <a:rPr lang="ru-RU" dirty="0"/>
              <a:t> </a:t>
            </a:r>
            <a:r>
              <a:rPr lang="ru-RU" dirty="0" err="1"/>
              <a:t>мобильді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жүйелері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51EA636-9139-09DD-DF13-39964B6E2D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/>
              <a:t>Карибаев</a:t>
            </a:r>
            <a:r>
              <a:rPr lang="ru-RU" dirty="0"/>
              <a:t> БА</a:t>
            </a:r>
            <a:br>
              <a:rPr lang="ru-RU" dirty="0"/>
            </a:br>
            <a:r>
              <a:rPr lang="ru-RU" dirty="0"/>
              <a:t>27.11.2025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77233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D82FAC-6171-77A9-F065-D5AD483A8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5003"/>
            <a:ext cx="10515600" cy="63075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CDMA2000</a:t>
            </a:r>
            <a:endParaRPr lang="ru-KZ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6D7320-60F2-ECF1-A5D2-F117E5E7BA91}"/>
              </a:ext>
            </a:extLst>
          </p:cNvPr>
          <p:cNvSpPr txBox="1"/>
          <p:nvPr/>
        </p:nvSpPr>
        <p:spPr>
          <a:xfrm>
            <a:off x="838200" y="853879"/>
            <a:ext cx="437659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CDMA2000 – </a:t>
            </a:r>
            <a:r>
              <a:rPr lang="ru-RU" dirty="0"/>
              <a:t>АҚШ-та </a:t>
            </a:r>
            <a:r>
              <a:rPr lang="ru-RU" dirty="0" err="1"/>
              <a:t>кең</a:t>
            </a:r>
            <a:r>
              <a:rPr lang="ru-RU" dirty="0"/>
              <a:t> </a:t>
            </a:r>
            <a:r>
              <a:rPr lang="ru-RU" dirty="0" err="1"/>
              <a:t>тараған</a:t>
            </a:r>
            <a:r>
              <a:rPr lang="ru-RU" dirty="0"/>
              <a:t> </a:t>
            </a:r>
            <a:r>
              <a:rPr lang="ru-RU" dirty="0" err="1"/>
              <a:t>ұялы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стандарты, </a:t>
            </a:r>
            <a:r>
              <a:rPr lang="en-US" b="1" dirty="0"/>
              <a:t>UMTS-</a:t>
            </a:r>
            <a:r>
              <a:rPr lang="ru-RU" b="1" dirty="0" err="1"/>
              <a:t>тің</a:t>
            </a:r>
            <a:r>
              <a:rPr lang="ru-RU" b="1" dirty="0"/>
              <a:t> </a:t>
            </a:r>
            <a:r>
              <a:rPr lang="ru-RU" b="1" dirty="0" err="1"/>
              <a:t>негізгі</a:t>
            </a:r>
            <a:r>
              <a:rPr lang="ru-RU" b="1" dirty="0"/>
              <a:t> </a:t>
            </a:r>
            <a:r>
              <a:rPr lang="ru-RU" b="1" dirty="0" err="1"/>
              <a:t>бәсекелесі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Екі</a:t>
            </a:r>
            <a:r>
              <a:rPr lang="ru-RU" dirty="0"/>
              <a:t> даму </a:t>
            </a:r>
            <a:r>
              <a:rPr lang="ru-RU" dirty="0" err="1"/>
              <a:t>сатысы</a:t>
            </a:r>
            <a:r>
              <a:rPr lang="ru-RU" dirty="0"/>
              <a:t> бар: </a:t>
            </a:r>
            <a:r>
              <a:rPr lang="ru-RU" b="1" dirty="0"/>
              <a:t>1</a:t>
            </a:r>
            <a:r>
              <a:rPr lang="en-US" b="1" dirty="0"/>
              <a:t>X</a:t>
            </a:r>
            <a:r>
              <a:rPr lang="en-US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b="1" dirty="0"/>
              <a:t>3</a:t>
            </a:r>
            <a:r>
              <a:rPr lang="en-US" b="1" dirty="0"/>
              <a:t>X</a:t>
            </a:r>
            <a:r>
              <a:rPr lang="en-US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1X</a:t>
            </a:r>
            <a:r>
              <a:rPr lang="en-US" dirty="0"/>
              <a:t> → 144 </a:t>
            </a:r>
            <a:r>
              <a:rPr lang="ru-RU" dirty="0"/>
              <a:t>Кбит/с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b="1" dirty="0"/>
              <a:t>3</a:t>
            </a:r>
            <a:r>
              <a:rPr lang="en-US" b="1" dirty="0"/>
              <a:t>X</a:t>
            </a:r>
            <a:r>
              <a:rPr lang="en-US" dirty="0"/>
              <a:t> → 2 </a:t>
            </a:r>
            <a:r>
              <a:rPr lang="ru-RU" dirty="0"/>
              <a:t>Мбит/с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Дамудың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мақсаты</a:t>
            </a:r>
            <a:r>
              <a:rPr lang="ru-RU" dirty="0"/>
              <a:t> – </a:t>
            </a:r>
            <a:r>
              <a:rPr lang="ru-RU" b="1" dirty="0" err="1"/>
              <a:t>дауыс</a:t>
            </a:r>
            <a:r>
              <a:rPr lang="ru-RU" b="1" dirty="0"/>
              <a:t> пен </a:t>
            </a:r>
            <a:r>
              <a:rPr lang="ru-RU" b="1" dirty="0" err="1"/>
              <a:t>деректерді</a:t>
            </a:r>
            <a:r>
              <a:rPr lang="ru-RU" b="1" dirty="0"/>
              <a:t> </a:t>
            </a:r>
            <a:r>
              <a:rPr lang="ru-RU" b="1" dirty="0" err="1"/>
              <a:t>бір</a:t>
            </a:r>
            <a:r>
              <a:rPr lang="ru-RU" b="1" dirty="0"/>
              <a:t> </a:t>
            </a:r>
            <a:r>
              <a:rPr lang="ru-RU" b="1" dirty="0" err="1"/>
              <a:t>жиілікте</a:t>
            </a:r>
            <a:r>
              <a:rPr lang="ru-RU" b="1" dirty="0"/>
              <a:t> беру</a:t>
            </a:r>
            <a:r>
              <a:rPr lang="ru-RU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E1D1AF-C98E-EA86-826A-2113D2F07354}"/>
              </a:ext>
            </a:extLst>
          </p:cNvPr>
          <p:cNvSpPr txBox="1"/>
          <p:nvPr/>
        </p:nvSpPr>
        <p:spPr>
          <a:xfrm>
            <a:off x="6614311" y="325615"/>
            <a:ext cx="60975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CDMA2000 </a:t>
            </a:r>
            <a:r>
              <a:rPr lang="ru-RU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желісінің</a:t>
            </a:r>
            <a:r>
              <a:rPr lang="ru-RU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құрылымы</a:t>
            </a:r>
            <a:endParaRPr lang="ru-KZ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40AF21-EE30-ADA9-40AC-66E2E4E12780}"/>
              </a:ext>
            </a:extLst>
          </p:cNvPr>
          <p:cNvSpPr txBox="1"/>
          <p:nvPr/>
        </p:nvSpPr>
        <p:spPr>
          <a:xfrm>
            <a:off x="6095999" y="953467"/>
            <a:ext cx="5395111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BTS – Base Transceiver Station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Радиоинтерфейсті</a:t>
            </a:r>
            <a:r>
              <a:rPr lang="ru-RU" dirty="0"/>
              <a:t> </a:t>
            </a:r>
            <a:r>
              <a:rPr lang="ru-RU" dirty="0" err="1"/>
              <a:t>басқарады</a:t>
            </a:r>
            <a:r>
              <a:rPr lang="ru-RU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жиілік</a:t>
            </a:r>
            <a:r>
              <a:rPr lang="ru-RU" dirty="0"/>
              <a:t> беру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қуат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сотты</a:t>
            </a:r>
            <a:r>
              <a:rPr lang="ru-RU" dirty="0"/>
              <a:t> </a:t>
            </a:r>
            <a:r>
              <a:rPr lang="ru-RU" dirty="0" err="1"/>
              <a:t>бөлу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MS (</a:t>
            </a:r>
            <a:r>
              <a:rPr lang="ru-RU" dirty="0" err="1"/>
              <a:t>мобильді</a:t>
            </a:r>
            <a:r>
              <a:rPr lang="ru-RU" dirty="0"/>
              <a:t> станция) мен </a:t>
            </a:r>
            <a:r>
              <a:rPr lang="ru-RU" dirty="0" err="1"/>
              <a:t>желі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интерфейс.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Трафиктің</a:t>
            </a:r>
            <a:r>
              <a:rPr lang="ru-RU" dirty="0"/>
              <a:t> </a:t>
            </a:r>
            <a:r>
              <a:rPr lang="ru-RU" dirty="0" err="1"/>
              <a:t>минималды</a:t>
            </a:r>
            <a:r>
              <a:rPr lang="ru-RU" dirty="0"/>
              <a:t> </a:t>
            </a:r>
            <a:r>
              <a:rPr lang="ru-RU" dirty="0" err="1"/>
              <a:t>кідіріспен</a:t>
            </a:r>
            <a:r>
              <a:rPr lang="ru-RU" dirty="0"/>
              <a:t> </a:t>
            </a:r>
            <a:r>
              <a:rPr lang="ru-RU" dirty="0" err="1"/>
              <a:t>өтуін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en-US" b="1" dirty="0"/>
              <a:t>BSC – Base Station Controller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BTS </a:t>
            </a:r>
            <a:r>
              <a:rPr lang="ru-RU" dirty="0"/>
              <a:t>пен </a:t>
            </a:r>
            <a:r>
              <a:rPr lang="en-US" dirty="0"/>
              <a:t>MSC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сигнализацияны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дауыс</a:t>
            </a:r>
            <a:r>
              <a:rPr lang="ru-RU" dirty="0"/>
              <a:t> </a:t>
            </a:r>
            <a:r>
              <a:rPr lang="ru-RU" dirty="0" err="1"/>
              <a:t>трафигін</a:t>
            </a:r>
            <a:r>
              <a:rPr lang="ru-RU" dirty="0"/>
              <a:t> </a:t>
            </a:r>
            <a:r>
              <a:rPr lang="ru-RU" dirty="0" err="1"/>
              <a:t>басқарады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Хэндовер</a:t>
            </a:r>
            <a:r>
              <a:rPr lang="ru-RU" dirty="0"/>
              <a:t> (сот </a:t>
            </a:r>
            <a:r>
              <a:rPr lang="ru-RU" dirty="0" err="1"/>
              <a:t>ауыстыру</a:t>
            </a:r>
            <a:r>
              <a:rPr lang="ru-RU" dirty="0"/>
              <a:t>) </a:t>
            </a:r>
            <a:r>
              <a:rPr lang="ru-RU" dirty="0" err="1"/>
              <a:t>процедураларын</a:t>
            </a:r>
            <a:r>
              <a:rPr lang="ru-RU" dirty="0"/>
              <a:t> </a:t>
            </a:r>
            <a:r>
              <a:rPr lang="ru-RU" dirty="0" err="1"/>
              <a:t>орындайды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en-US" b="1" dirty="0"/>
              <a:t>PCF – Packet Control Function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енгізілген</a:t>
            </a:r>
            <a:r>
              <a:rPr lang="ru-RU" dirty="0"/>
              <a:t> элемент.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Пакеттерді</a:t>
            </a:r>
            <a:r>
              <a:rPr lang="ru-RU" dirty="0"/>
              <a:t> </a:t>
            </a:r>
            <a:r>
              <a:rPr lang="en-US" dirty="0"/>
              <a:t>BTS-</a:t>
            </a:r>
            <a:r>
              <a:rPr lang="ru-RU" dirty="0" err="1"/>
              <a:t>тен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желілерге</a:t>
            </a:r>
            <a:r>
              <a:rPr lang="ru-RU" dirty="0"/>
              <a:t> </a:t>
            </a:r>
            <a:r>
              <a:rPr lang="ru-RU" dirty="0" err="1"/>
              <a:t>бағыттайды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Радиоресурстарды</a:t>
            </a:r>
            <a:r>
              <a:rPr lang="ru-RU" dirty="0"/>
              <a:t> </a:t>
            </a:r>
            <a:r>
              <a:rPr lang="ru-RU" dirty="0" err="1"/>
              <a:t>деректерге</a:t>
            </a:r>
            <a:r>
              <a:rPr lang="ru-RU" dirty="0"/>
              <a:t> </a:t>
            </a:r>
            <a:r>
              <a:rPr lang="ru-RU" dirty="0" err="1"/>
              <a:t>сұраныс</a:t>
            </a:r>
            <a:r>
              <a:rPr lang="ru-RU" dirty="0"/>
              <a:t> пен </a:t>
            </a:r>
            <a:r>
              <a:rPr lang="ru-RU" dirty="0" err="1"/>
              <a:t>төлемге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үлестіреді</a:t>
            </a:r>
            <a:r>
              <a:rPr lang="ru-RU" dirty="0"/>
              <a:t>.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EF1C19A4-0860-57A6-DE06-BDB4550CDF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275091"/>
            <a:ext cx="5073871" cy="3028384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342542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EA2E94-077C-91DE-32F7-D99F5FBD4F42}"/>
              </a:ext>
            </a:extLst>
          </p:cNvPr>
          <p:cNvSpPr txBox="1"/>
          <p:nvPr/>
        </p:nvSpPr>
        <p:spPr>
          <a:xfrm>
            <a:off x="498108" y="583197"/>
            <a:ext cx="609760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 err="1"/>
              <a:t>Желілердің</a:t>
            </a:r>
            <a:r>
              <a:rPr lang="ru-RU" b="1" dirty="0"/>
              <a:t> </a:t>
            </a:r>
            <a:r>
              <a:rPr lang="ru-RU" b="1" dirty="0" err="1"/>
              <a:t>екі</a:t>
            </a:r>
            <a:r>
              <a:rPr lang="ru-RU" b="1" dirty="0"/>
              <a:t> </a:t>
            </a:r>
            <a:r>
              <a:rPr lang="ru-RU" b="1" dirty="0" err="1"/>
              <a:t>типі</a:t>
            </a:r>
            <a:endParaRPr lang="ru-RU" b="1" dirty="0"/>
          </a:p>
          <a:p>
            <a:pPr>
              <a:buNone/>
            </a:pPr>
            <a:r>
              <a:rPr lang="ru-RU" b="1" dirty="0"/>
              <a:t>1) </a:t>
            </a:r>
            <a:r>
              <a:rPr lang="en-US" b="1" dirty="0"/>
              <a:t>NSS – Circuit-Switched Network (</a:t>
            </a:r>
            <a:r>
              <a:rPr lang="ru-RU" b="1" dirty="0" err="1"/>
              <a:t>дауыс</a:t>
            </a:r>
            <a:r>
              <a:rPr lang="ru-RU" b="1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Дауыс</a:t>
            </a:r>
            <a:r>
              <a:rPr lang="ru-RU" dirty="0"/>
              <a:t> </a:t>
            </a:r>
            <a:r>
              <a:rPr lang="ru-RU" dirty="0" err="1"/>
              <a:t>қоңырауларын</a:t>
            </a:r>
            <a:r>
              <a:rPr lang="ru-RU" dirty="0"/>
              <a:t> </a:t>
            </a:r>
            <a:r>
              <a:rPr lang="ru-RU" dirty="0" err="1"/>
              <a:t>орындайды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Элементтері</a:t>
            </a:r>
            <a:r>
              <a:rPr lang="ru-RU" dirty="0"/>
              <a:t>: </a:t>
            </a:r>
            <a:r>
              <a:rPr lang="en-US" dirty="0"/>
              <a:t>MSC, HLR, VLR.</a:t>
            </a:r>
          </a:p>
          <a:p>
            <a:pPr>
              <a:buNone/>
            </a:pPr>
            <a:r>
              <a:rPr lang="en-US" b="1" dirty="0"/>
              <a:t>2) PCN – Packet-Switched Network (</a:t>
            </a:r>
            <a:r>
              <a:rPr lang="ru-RU" b="1" dirty="0" err="1"/>
              <a:t>деректер</a:t>
            </a:r>
            <a:r>
              <a:rPr lang="ru-RU" b="1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Пайдаланушы</a:t>
            </a:r>
            <a:r>
              <a:rPr lang="ru-RU" dirty="0"/>
              <a:t> </a:t>
            </a:r>
            <a:r>
              <a:rPr lang="ru-RU" dirty="0" err="1"/>
              <a:t>деректерін</a:t>
            </a:r>
            <a:r>
              <a:rPr lang="ru-RU" dirty="0"/>
              <a:t>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en-US" dirty="0"/>
              <a:t>IP-</a:t>
            </a:r>
            <a:r>
              <a:rPr lang="ru-RU" dirty="0" err="1"/>
              <a:t>желілерге</a:t>
            </a:r>
            <a:r>
              <a:rPr lang="ru-RU" dirty="0"/>
              <a:t> </a:t>
            </a:r>
            <a:r>
              <a:rPr lang="ru-RU" dirty="0" err="1"/>
              <a:t>жібереді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Аутентификация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en-US" dirty="0"/>
              <a:t>IP </a:t>
            </a:r>
            <a:r>
              <a:rPr lang="ru-RU" dirty="0"/>
              <a:t>беру </a:t>
            </a:r>
            <a:r>
              <a:rPr lang="ru-RU" dirty="0" err="1"/>
              <a:t>қызметтері</a:t>
            </a:r>
            <a:r>
              <a:rPr lang="ru-RU" dirty="0"/>
              <a:t> бар.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28EF3C-9299-5D51-7680-57DEFCE1D25C}"/>
              </a:ext>
            </a:extLst>
          </p:cNvPr>
          <p:cNvSpPr txBox="1"/>
          <p:nvPr/>
        </p:nvSpPr>
        <p:spPr>
          <a:xfrm>
            <a:off x="481264" y="3429000"/>
            <a:ext cx="609760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AAA Server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Аутентификация / авторизация / аккаунтинг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Биллинг пен </a:t>
            </a:r>
            <a:r>
              <a:rPr lang="ru-RU" dirty="0" err="1"/>
              <a:t>есептер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абонент </a:t>
            </a:r>
            <a:r>
              <a:rPr lang="ru-RU" dirty="0" err="1"/>
              <a:t>деректерін</a:t>
            </a:r>
            <a:r>
              <a:rPr lang="ru-RU" dirty="0"/>
              <a:t> </a:t>
            </a:r>
            <a:r>
              <a:rPr lang="ru-RU" dirty="0" err="1"/>
              <a:t>сақтайды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en-US" b="1" dirty="0"/>
              <a:t>HA – Home Agent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CDMA2000 </a:t>
            </a:r>
            <a:r>
              <a:rPr lang="ru-RU" dirty="0" err="1"/>
              <a:t>мобильді</a:t>
            </a:r>
            <a:r>
              <a:rPr lang="ru-RU" dirty="0"/>
              <a:t> </a:t>
            </a:r>
            <a:r>
              <a:rPr lang="ru-RU" dirty="0" err="1"/>
              <a:t>құрылғыларына</a:t>
            </a:r>
            <a:r>
              <a:rPr lang="ru-RU" dirty="0"/>
              <a:t> </a:t>
            </a:r>
            <a:r>
              <a:rPr lang="ru-RU" b="1" dirty="0"/>
              <a:t>роуминг</a:t>
            </a:r>
            <a:r>
              <a:rPr lang="ru-RU" dirty="0"/>
              <a:t> </a:t>
            </a:r>
            <a:r>
              <a:rPr lang="ru-RU" dirty="0" err="1"/>
              <a:t>қолдайды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Абонентке </a:t>
            </a:r>
            <a:r>
              <a:rPr lang="ru-RU" dirty="0" err="1"/>
              <a:t>тұрақты</a:t>
            </a:r>
            <a:r>
              <a:rPr lang="ru-RU" dirty="0"/>
              <a:t> </a:t>
            </a:r>
            <a:r>
              <a:rPr lang="en-US" dirty="0"/>
              <a:t>IP </a:t>
            </a:r>
            <a:r>
              <a:rPr lang="ru-RU" dirty="0" err="1"/>
              <a:t>береді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Қауіпсіз</a:t>
            </a:r>
            <a:r>
              <a:rPr lang="ru-RU" dirty="0"/>
              <a:t> туннель </a:t>
            </a:r>
            <a:r>
              <a:rPr lang="ru-RU" dirty="0" err="1"/>
              <a:t>ұйымдастыруы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(</a:t>
            </a:r>
            <a:r>
              <a:rPr lang="en-US" dirty="0"/>
              <a:t>VPN-like).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4EEE0931-3E74-AC9B-37C5-D2E3ECBBA7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4312" y="2170496"/>
            <a:ext cx="4793381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CDMA2000 – CDMA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технологиясының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дамыған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нұсқасы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Дауыс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 пен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деректерді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бірдей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жиілікте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береді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Желі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құрылымында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жаңа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элементтер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пайда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болды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: PCF, PDSN, AAA, HA.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1xEV-DO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нұсқасы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 →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деректерді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жоғары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жылдамдықта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 беру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мүмкіндігін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ашты</a:t>
            </a: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2676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C80167-86B4-6C7C-C8F9-EC1293C2F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032" y="95821"/>
            <a:ext cx="10515600" cy="735331"/>
          </a:xfrm>
        </p:spPr>
        <p:txBody>
          <a:bodyPr/>
          <a:lstStyle/>
          <a:p>
            <a:r>
              <a:rPr lang="en-US" dirty="0"/>
              <a:t>UMTS </a:t>
            </a:r>
            <a:r>
              <a:rPr lang="ru-RU" dirty="0" err="1"/>
              <a:t>стандартының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сипаттамасы</a:t>
            </a:r>
            <a:endParaRPr lang="ru-KZ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112CC20-AA83-536E-226D-10C3B55FB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032" y="980391"/>
            <a:ext cx="10701528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altLang="ru-KZ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altLang="ru-KZ" sz="2400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UMTS (Universal Mobile Telecommunications System)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Еуропада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кең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таралған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3-ші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буын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мобильдік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байланыс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жүйесі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Негізгі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деректерді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беру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технологиясы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W-CDMA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ол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21 Мбит/с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дейінгі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(HSPA+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кезінде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жылдамдықты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қолдайды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HSDPA (3.5G)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енгізілгеннен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кейін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максималды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жылдамдық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14 Мбит/с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болды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UMTS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қызметтері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видеоқоңыраулар</a:t>
            </a:r>
            <a:endParaRPr kumimoji="0" lang="ru-KZ" altLang="ru-K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жоғары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сапалы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дауыс</a:t>
            </a:r>
            <a:endParaRPr kumimoji="0" lang="ru-KZ" altLang="ru-K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файлдарды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жылдам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жүктеу</a:t>
            </a:r>
            <a:endParaRPr kumimoji="0" lang="ru-KZ" altLang="ru-K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онлайн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ойындар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мобильдік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интернет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9838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DA5798-688D-8471-1FF3-5BDA1F459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040" y="113474"/>
            <a:ext cx="10515600" cy="567563"/>
          </a:xfrm>
        </p:spPr>
        <p:txBody>
          <a:bodyPr>
            <a:normAutofit fontScale="90000"/>
          </a:bodyPr>
          <a:lstStyle/>
          <a:p>
            <a:r>
              <a:rPr lang="en-US" dirty="0"/>
              <a:t>UMTS </a:t>
            </a:r>
            <a:r>
              <a:rPr lang="ru-RU" dirty="0" err="1"/>
              <a:t>желісінің</a:t>
            </a:r>
            <a:r>
              <a:rPr lang="ru-RU" dirty="0"/>
              <a:t> </a:t>
            </a:r>
            <a:r>
              <a:rPr lang="ru-RU" dirty="0" err="1"/>
              <a:t>құрылымы</a:t>
            </a:r>
            <a:endParaRPr lang="ru-K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960569-FECB-3BBE-7E7C-F63E8D43D0EF}"/>
              </a:ext>
            </a:extLst>
          </p:cNvPr>
          <p:cNvSpPr txBox="1"/>
          <p:nvPr/>
        </p:nvSpPr>
        <p:spPr>
          <a:xfrm>
            <a:off x="701040" y="693682"/>
            <a:ext cx="1124102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UMTS </a:t>
            </a:r>
            <a:r>
              <a:rPr lang="ru-RU" dirty="0" err="1"/>
              <a:t>желісі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бөліктен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: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en-US" b="1" dirty="0"/>
              <a:t>UTRAN (UMTS Terrestrial Radio Access Network) – </a:t>
            </a:r>
            <a:r>
              <a:rPr lang="ru-RU" b="1" dirty="0" err="1"/>
              <a:t>Радиожелі</a:t>
            </a:r>
            <a:r>
              <a:rPr lang="ru-RU" b="1" dirty="0"/>
              <a:t> </a:t>
            </a:r>
            <a:r>
              <a:rPr lang="ru-RU" b="1" dirty="0" err="1"/>
              <a:t>бөлігі</a:t>
            </a:r>
            <a:endParaRPr lang="ru-RU" b="1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0DB1F55-D6A8-0E58-E3BF-95C155B10B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3080" y="2438020"/>
            <a:ext cx="6348984" cy="303009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918C7D8-4744-AFF3-286D-F1F3D6FF810A}"/>
              </a:ext>
            </a:extLst>
          </p:cNvPr>
          <p:cNvSpPr txBox="1"/>
          <p:nvPr/>
        </p:nvSpPr>
        <p:spPr>
          <a:xfrm>
            <a:off x="566928" y="1629657"/>
            <a:ext cx="481888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dirty="0" err="1"/>
              <a:t>Оған</a:t>
            </a:r>
            <a:r>
              <a:rPr lang="ru-RU" dirty="0"/>
              <a:t> </a:t>
            </a:r>
            <a:r>
              <a:rPr lang="ru-RU" dirty="0" err="1"/>
              <a:t>кіреді</a:t>
            </a:r>
            <a:r>
              <a:rPr lang="ru-RU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Node B</a:t>
            </a:r>
            <a:r>
              <a:rPr lang="en-US" dirty="0"/>
              <a:t> – </a:t>
            </a:r>
            <a:r>
              <a:rPr lang="ru-RU" dirty="0" err="1"/>
              <a:t>базалық</a:t>
            </a:r>
            <a:r>
              <a:rPr lang="ru-RU" dirty="0"/>
              <a:t> станция (</a:t>
            </a:r>
            <a:r>
              <a:rPr lang="en-US" dirty="0"/>
              <a:t>GSM-</a:t>
            </a:r>
            <a:r>
              <a:rPr lang="ru-RU" dirty="0" err="1"/>
              <a:t>дегі</a:t>
            </a:r>
            <a:r>
              <a:rPr lang="ru-RU" dirty="0"/>
              <a:t> </a:t>
            </a:r>
            <a:r>
              <a:rPr lang="en-US" dirty="0"/>
              <a:t>BTS-</a:t>
            </a:r>
            <a:r>
              <a:rPr lang="ru-RU" dirty="0" err="1"/>
              <a:t>ке</a:t>
            </a:r>
            <a:r>
              <a:rPr lang="ru-RU" dirty="0"/>
              <a:t> </a:t>
            </a:r>
            <a:r>
              <a:rPr lang="ru-RU" dirty="0" err="1"/>
              <a:t>ұқсас</a:t>
            </a:r>
            <a:r>
              <a:rPr lang="ru-RU" dirty="0"/>
              <a:t>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Негізгі</a:t>
            </a:r>
            <a:r>
              <a:rPr lang="ru-RU" dirty="0"/>
              <a:t> функция: модуляция, </a:t>
            </a:r>
            <a:r>
              <a:rPr lang="ru-RU" dirty="0" err="1"/>
              <a:t>кодтау</a:t>
            </a:r>
            <a:r>
              <a:rPr lang="ru-RU" dirty="0"/>
              <a:t>, </a:t>
            </a:r>
            <a:r>
              <a:rPr lang="ru-RU" dirty="0" err="1"/>
              <a:t>жылдамдықты</a:t>
            </a:r>
            <a:r>
              <a:rPr lang="ru-RU" dirty="0"/>
              <a:t> </a:t>
            </a:r>
            <a:r>
              <a:rPr lang="ru-RU" dirty="0" err="1"/>
              <a:t>бейімдеу</a:t>
            </a:r>
            <a:r>
              <a:rPr lang="ru-RU" dirty="0"/>
              <a:t>, </a:t>
            </a:r>
            <a:r>
              <a:rPr lang="ru-RU" dirty="0" err="1"/>
              <a:t>қуатты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RNC (Radio Network Controller)</a:t>
            </a:r>
            <a:r>
              <a:rPr lang="en-US" dirty="0"/>
              <a:t> – </a:t>
            </a:r>
            <a:r>
              <a:rPr lang="ru-RU" dirty="0" err="1"/>
              <a:t>радиожеліні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контроллері</a:t>
            </a:r>
            <a:r>
              <a:rPr lang="ru-RU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Функциялары</a:t>
            </a:r>
            <a:r>
              <a:rPr lang="ru-RU" dirty="0"/>
              <a:t>: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ru-RU" dirty="0" err="1"/>
              <a:t>радиоресурстарды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(</a:t>
            </a:r>
            <a:r>
              <a:rPr lang="en-US" dirty="0"/>
              <a:t>RRC)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ru-RU" dirty="0" err="1"/>
              <a:t>хэндовер</a:t>
            </a:r>
            <a:endParaRPr lang="ru-RU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ru-RU" dirty="0" err="1"/>
              <a:t>қуат</a:t>
            </a:r>
            <a:r>
              <a:rPr lang="ru-RU" dirty="0"/>
              <a:t> </a:t>
            </a:r>
            <a:r>
              <a:rPr lang="ru-RU" dirty="0" err="1"/>
              <a:t>бөлу</a:t>
            </a:r>
            <a:endParaRPr lang="ru-RU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en-US" dirty="0"/>
              <a:t>Node B </a:t>
            </a:r>
            <a:r>
              <a:rPr lang="ru-RU" dirty="0" err="1"/>
              <a:t>жұмысын</a:t>
            </a:r>
            <a:r>
              <a:rPr lang="ru-RU" dirty="0"/>
              <a:t> </a:t>
            </a:r>
            <a:r>
              <a:rPr lang="ru-RU" dirty="0" err="1"/>
              <a:t>үйлестіру</a:t>
            </a:r>
            <a:endParaRPr lang="ru-RU" dirty="0"/>
          </a:p>
          <a:p>
            <a:pPr>
              <a:buNone/>
            </a:pPr>
            <a:r>
              <a:rPr lang="en-US" b="1" dirty="0"/>
              <a:t>UTRAN </a:t>
            </a:r>
            <a:r>
              <a:rPr lang="ru-RU" b="1" dirty="0" err="1"/>
              <a:t>интерфейстері</a:t>
            </a:r>
            <a:r>
              <a:rPr lang="ru-RU" b="1" dirty="0"/>
              <a:t>: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Uu</a:t>
            </a:r>
            <a:r>
              <a:rPr lang="en-US" dirty="0"/>
              <a:t> – UE ⇄ Node B (</a:t>
            </a:r>
            <a:r>
              <a:rPr lang="ru-RU" dirty="0"/>
              <a:t>радиоинтерфейс)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Iub</a:t>
            </a:r>
            <a:r>
              <a:rPr lang="en-US" dirty="0"/>
              <a:t> – Node B ⇄ RNC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Iur</a:t>
            </a:r>
            <a:r>
              <a:rPr lang="en-US" dirty="0"/>
              <a:t> – RNC ⇄ RNC</a:t>
            </a:r>
          </a:p>
        </p:txBody>
      </p:sp>
    </p:spTree>
    <p:extLst>
      <p:ext uri="{BB962C8B-B14F-4D97-AF65-F5344CB8AC3E}">
        <p14:creationId xmlns:p14="http://schemas.microsoft.com/office/powerpoint/2010/main" val="10597029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FC210-42CE-4A4F-7BD5-5E1A85A4D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4CE233-139B-44D0-3714-0966BDE93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040" y="113474"/>
            <a:ext cx="10515600" cy="567563"/>
          </a:xfrm>
        </p:spPr>
        <p:txBody>
          <a:bodyPr>
            <a:normAutofit fontScale="90000"/>
          </a:bodyPr>
          <a:lstStyle/>
          <a:p>
            <a:r>
              <a:rPr lang="en-US" dirty="0"/>
              <a:t>UMTS </a:t>
            </a:r>
            <a:r>
              <a:rPr lang="ru-RU" dirty="0" err="1"/>
              <a:t>желісінің</a:t>
            </a:r>
            <a:r>
              <a:rPr lang="ru-RU" dirty="0"/>
              <a:t> </a:t>
            </a:r>
            <a:r>
              <a:rPr lang="ru-RU" dirty="0" err="1"/>
              <a:t>құрылымы</a:t>
            </a:r>
            <a:endParaRPr lang="ru-KZ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1673B94-F68C-0793-487B-35B8759611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6232" y="2401444"/>
            <a:ext cx="6348984" cy="303009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13892AB-34D1-9A42-9919-D32F0CC77B19}"/>
              </a:ext>
            </a:extLst>
          </p:cNvPr>
          <p:cNvSpPr txBox="1"/>
          <p:nvPr/>
        </p:nvSpPr>
        <p:spPr>
          <a:xfrm>
            <a:off x="578358" y="1005840"/>
            <a:ext cx="518236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/>
              <a:t>CN (Core Network) – </a:t>
            </a:r>
            <a:r>
              <a:rPr lang="ru-RU" sz="2400" b="1" dirty="0" err="1"/>
              <a:t>Негізгі</a:t>
            </a:r>
            <a:r>
              <a:rPr lang="ru-RU" sz="2400" b="1" dirty="0"/>
              <a:t> </a:t>
            </a:r>
            <a:r>
              <a:rPr lang="ru-RU" sz="2400" b="1" dirty="0" err="1"/>
              <a:t>желі</a:t>
            </a:r>
            <a:endParaRPr lang="ru-RU" sz="2400" b="1" dirty="0"/>
          </a:p>
          <a:p>
            <a:pPr>
              <a:buNone/>
            </a:pPr>
            <a:r>
              <a:rPr lang="ru-RU" sz="2400" dirty="0" err="1"/>
              <a:t>Екі</a:t>
            </a:r>
            <a:r>
              <a:rPr lang="ru-RU" sz="2400" dirty="0"/>
              <a:t> </a:t>
            </a:r>
            <a:r>
              <a:rPr lang="ru-RU" sz="2400" dirty="0" err="1"/>
              <a:t>доменге</a:t>
            </a:r>
            <a:r>
              <a:rPr lang="ru-RU" sz="2400" dirty="0"/>
              <a:t> </a:t>
            </a:r>
            <a:r>
              <a:rPr lang="ru-RU" sz="2400" dirty="0" err="1"/>
              <a:t>бөлінеді</a:t>
            </a:r>
            <a:r>
              <a:rPr lang="ru-RU" sz="2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Circuit-Switched (CS)</a:t>
            </a:r>
            <a:r>
              <a:rPr lang="en-US" sz="2400" dirty="0"/>
              <a:t> – </a:t>
            </a:r>
            <a:r>
              <a:rPr lang="ru-RU" sz="2400" dirty="0" err="1"/>
              <a:t>дауыс</a:t>
            </a:r>
            <a:r>
              <a:rPr lang="ru-RU" sz="2400" dirty="0"/>
              <a:t> </a:t>
            </a:r>
            <a:r>
              <a:rPr lang="ru-RU" sz="2400" dirty="0" err="1"/>
              <a:t>қызметтері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Packet-Switched (PS)</a:t>
            </a:r>
            <a:r>
              <a:rPr lang="en-US" sz="2400" dirty="0"/>
              <a:t> – </a:t>
            </a:r>
            <a:r>
              <a:rPr lang="ru-RU" sz="2400" dirty="0" err="1"/>
              <a:t>деректер</a:t>
            </a:r>
            <a:r>
              <a:rPr lang="ru-RU" sz="2400" dirty="0"/>
              <a:t> (Интернет)</a:t>
            </a:r>
          </a:p>
          <a:p>
            <a:pPr>
              <a:buNone/>
            </a:pPr>
            <a:r>
              <a:rPr lang="ru-RU" sz="2400" dirty="0" err="1"/>
              <a:t>Негізгі</a:t>
            </a:r>
            <a:r>
              <a:rPr lang="ru-RU" sz="2400" dirty="0"/>
              <a:t> </a:t>
            </a:r>
            <a:r>
              <a:rPr lang="ru-RU" sz="2400" dirty="0" err="1"/>
              <a:t>элементтер</a:t>
            </a:r>
            <a:r>
              <a:rPr lang="ru-RU" sz="2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HLR</a:t>
            </a:r>
            <a:r>
              <a:rPr lang="en-US" sz="2400" dirty="0"/>
              <a:t> – </a:t>
            </a:r>
            <a:r>
              <a:rPr lang="ru-RU" sz="2400" dirty="0"/>
              <a:t>абонент </a:t>
            </a:r>
            <a:r>
              <a:rPr lang="ru-RU" sz="2400" dirty="0" err="1"/>
              <a:t>профилін</a:t>
            </a:r>
            <a:r>
              <a:rPr lang="ru-RU" sz="2400" dirty="0"/>
              <a:t> </a:t>
            </a:r>
            <a:r>
              <a:rPr lang="ru-RU" sz="2400" dirty="0" err="1"/>
              <a:t>сақтайтын</a:t>
            </a:r>
            <a:r>
              <a:rPr lang="ru-RU" sz="2400" dirty="0"/>
              <a:t> </a:t>
            </a:r>
            <a:r>
              <a:rPr lang="ru-RU" sz="2400" dirty="0" err="1"/>
              <a:t>негізгі</a:t>
            </a:r>
            <a:r>
              <a:rPr lang="ru-RU" sz="2400" dirty="0"/>
              <a:t> база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MSC/VLR</a:t>
            </a:r>
            <a:r>
              <a:rPr lang="en-US" sz="2400" dirty="0"/>
              <a:t> – </a:t>
            </a:r>
            <a:r>
              <a:rPr lang="ru-RU" sz="2400" dirty="0" err="1"/>
              <a:t>дауыс</a:t>
            </a:r>
            <a:r>
              <a:rPr lang="ru-RU" sz="2400" dirty="0"/>
              <a:t> коммутаторы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GMSC</a:t>
            </a:r>
            <a:r>
              <a:rPr lang="en-US" sz="2400" dirty="0"/>
              <a:t> – </a:t>
            </a:r>
            <a:r>
              <a:rPr lang="ru-RU" sz="2400" dirty="0" err="1"/>
              <a:t>сыртқы</a:t>
            </a:r>
            <a:r>
              <a:rPr lang="ru-RU" sz="2400" dirty="0"/>
              <a:t> </a:t>
            </a:r>
            <a:r>
              <a:rPr lang="en-US" sz="2400" dirty="0"/>
              <a:t>CS </a:t>
            </a:r>
            <a:r>
              <a:rPr lang="ru-RU" sz="2400" dirty="0" err="1"/>
              <a:t>желілеріне</a:t>
            </a:r>
            <a:r>
              <a:rPr lang="ru-RU" sz="2400" dirty="0"/>
              <a:t> </a:t>
            </a:r>
            <a:r>
              <a:rPr lang="ru-RU" sz="2400" dirty="0" err="1"/>
              <a:t>шығу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SGSN</a:t>
            </a:r>
            <a:r>
              <a:rPr lang="en-US" sz="2400" dirty="0"/>
              <a:t> – GPRS/Packet </a:t>
            </a:r>
            <a:r>
              <a:rPr lang="ru-RU" sz="2400" dirty="0" err="1"/>
              <a:t>қызметтерді</a:t>
            </a:r>
            <a:r>
              <a:rPr lang="ru-RU" sz="2400" dirty="0"/>
              <a:t> </a:t>
            </a:r>
            <a:r>
              <a:rPr lang="ru-RU" sz="2400" dirty="0" err="1"/>
              <a:t>басқару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GGSN</a:t>
            </a:r>
            <a:r>
              <a:rPr lang="en-US" sz="2400" dirty="0"/>
              <a:t> – </a:t>
            </a:r>
            <a:r>
              <a:rPr lang="ru-RU" sz="2400" dirty="0" err="1"/>
              <a:t>Интернетке</a:t>
            </a:r>
            <a:r>
              <a:rPr lang="ru-RU" sz="2400" dirty="0"/>
              <a:t> </a:t>
            </a:r>
            <a:r>
              <a:rPr lang="ru-RU" sz="2400" dirty="0" err="1"/>
              <a:t>шығу</a:t>
            </a:r>
            <a:r>
              <a:rPr lang="ru-RU" sz="2400" dirty="0"/>
              <a:t> </a:t>
            </a:r>
            <a:r>
              <a:rPr lang="ru-RU" sz="2400" dirty="0" err="1"/>
              <a:t>нүктесі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11532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E4F7D-01F3-AB0A-5844-F8BF523CE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0F6DDE-4FD1-324D-6625-CA657E297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040" y="113474"/>
            <a:ext cx="10515600" cy="567563"/>
          </a:xfrm>
        </p:spPr>
        <p:txBody>
          <a:bodyPr>
            <a:normAutofit fontScale="90000"/>
          </a:bodyPr>
          <a:lstStyle/>
          <a:p>
            <a:r>
              <a:rPr lang="en-US" dirty="0"/>
              <a:t>UMTS </a:t>
            </a:r>
            <a:r>
              <a:rPr lang="ru-RU" dirty="0" err="1"/>
              <a:t>желісінің</a:t>
            </a:r>
            <a:r>
              <a:rPr lang="ru-RU" dirty="0"/>
              <a:t> </a:t>
            </a:r>
            <a:r>
              <a:rPr lang="ru-RU" dirty="0" err="1"/>
              <a:t>құрылымы</a:t>
            </a:r>
            <a:endParaRPr lang="ru-KZ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0945007-AEC3-17A2-4087-E4932A61D9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6048" y="3037338"/>
            <a:ext cx="6348984" cy="303009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D625419-5C06-926E-8392-B61F0BC6EC13}"/>
              </a:ext>
            </a:extLst>
          </p:cNvPr>
          <p:cNvSpPr txBox="1"/>
          <p:nvPr/>
        </p:nvSpPr>
        <p:spPr>
          <a:xfrm>
            <a:off x="386334" y="968586"/>
            <a:ext cx="1151915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b="1" dirty="0"/>
              <a:t>Абонент </a:t>
            </a:r>
            <a:r>
              <a:rPr lang="ru-RU" sz="2000" b="1" dirty="0" err="1"/>
              <a:t>құрылғысы</a:t>
            </a:r>
            <a:r>
              <a:rPr lang="ru-RU" sz="2000" b="1" dirty="0"/>
              <a:t> (</a:t>
            </a:r>
            <a:r>
              <a:rPr lang="en-US" sz="2000" b="1" dirty="0"/>
              <a:t>UE)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ME (Mobile Equipment)</a:t>
            </a:r>
            <a:r>
              <a:rPr lang="en-US" sz="2000" dirty="0"/>
              <a:t> – </a:t>
            </a:r>
            <a:r>
              <a:rPr lang="ru-RU" sz="2000" dirty="0" err="1"/>
              <a:t>құрылғының</a:t>
            </a:r>
            <a:r>
              <a:rPr lang="ru-RU" sz="2000" dirty="0"/>
              <a:t> </a:t>
            </a:r>
            <a:r>
              <a:rPr lang="ru-RU" sz="2000" dirty="0" err="1"/>
              <a:t>өзі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USIM</a:t>
            </a:r>
            <a:r>
              <a:rPr lang="en-US" sz="2000" dirty="0"/>
              <a:t> – </a:t>
            </a:r>
            <a:r>
              <a:rPr lang="ru-RU" sz="2000" dirty="0" err="1"/>
              <a:t>абоненттің</a:t>
            </a:r>
            <a:r>
              <a:rPr lang="ru-RU" sz="2000" dirty="0"/>
              <a:t> идентификация </a:t>
            </a:r>
            <a:r>
              <a:rPr lang="ru-RU" sz="2000" dirty="0" err="1"/>
              <a:t>модулі</a:t>
            </a:r>
            <a:r>
              <a:rPr lang="ru-RU" sz="2000" dirty="0"/>
              <a:t>, аутентификация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қызметтер</a:t>
            </a:r>
            <a:r>
              <a:rPr lang="ru-RU" sz="2000" dirty="0"/>
              <a:t> </a:t>
            </a:r>
            <a:r>
              <a:rPr lang="ru-RU" sz="2000" dirty="0" err="1"/>
              <a:t>параметрлерін</a:t>
            </a:r>
            <a:r>
              <a:rPr lang="ru-RU" sz="2000" dirty="0"/>
              <a:t> </a:t>
            </a:r>
            <a:r>
              <a:rPr lang="ru-RU" sz="2000" dirty="0" err="1"/>
              <a:t>ұстайды</a:t>
            </a:r>
            <a:r>
              <a:rPr lang="ru-RU" sz="2000" dirty="0"/>
              <a:t>. </a:t>
            </a:r>
            <a:r>
              <a:rPr lang="en-US" sz="2000" dirty="0"/>
              <a:t>UMTS-</a:t>
            </a:r>
            <a:r>
              <a:rPr lang="ru-RU" sz="2000" dirty="0"/>
              <a:t>та </a:t>
            </a:r>
            <a:r>
              <a:rPr lang="en-US" sz="2000" dirty="0"/>
              <a:t>UE </a:t>
            </a:r>
            <a:r>
              <a:rPr lang="ru-RU" sz="2000" dirty="0"/>
              <a:t>смартфон, ноутбук </a:t>
            </a:r>
            <a:r>
              <a:rPr lang="ru-RU" sz="2000" dirty="0" err="1"/>
              <a:t>модемі</a:t>
            </a:r>
            <a:r>
              <a:rPr lang="ru-RU" sz="2000" dirty="0"/>
              <a:t>, планшет </a:t>
            </a:r>
            <a:r>
              <a:rPr lang="ru-RU" sz="2000" dirty="0" err="1"/>
              <a:t>болуы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/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69664B-5845-6AFE-A1EF-E3132CD45A7D}"/>
              </a:ext>
            </a:extLst>
          </p:cNvPr>
          <p:cNvSpPr txBox="1"/>
          <p:nvPr/>
        </p:nvSpPr>
        <p:spPr>
          <a:xfrm>
            <a:off x="386334" y="3429000"/>
            <a:ext cx="456971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b="1" dirty="0"/>
              <a:t>UMTS </a:t>
            </a:r>
            <a:r>
              <a:rPr lang="ru-RU" sz="2000" b="1" dirty="0" err="1"/>
              <a:t>интерфейстері</a:t>
            </a:r>
            <a:r>
              <a:rPr lang="ru-RU" sz="2000" b="1" dirty="0"/>
              <a:t> (</a:t>
            </a:r>
            <a:r>
              <a:rPr lang="ru-RU" sz="2000" b="1" dirty="0" err="1"/>
              <a:t>маңызды</a:t>
            </a:r>
            <a:r>
              <a:rPr lang="ru-RU" sz="2000" b="1" dirty="0"/>
              <a:t> </a:t>
            </a:r>
            <a:r>
              <a:rPr lang="ru-RU" sz="2000" b="1" dirty="0" err="1"/>
              <a:t>ашық</a:t>
            </a:r>
            <a:r>
              <a:rPr lang="ru-RU" sz="2000" b="1" dirty="0"/>
              <a:t> </a:t>
            </a:r>
            <a:r>
              <a:rPr lang="ru-RU" sz="2000" b="1" dirty="0" err="1"/>
              <a:t>интерфейстер</a:t>
            </a:r>
            <a:r>
              <a:rPr lang="ru-RU" sz="2000" b="1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Cu</a:t>
            </a:r>
            <a:r>
              <a:rPr lang="en-US" sz="2000" dirty="0"/>
              <a:t> – USIM ↔ 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Uu</a:t>
            </a:r>
            <a:r>
              <a:rPr lang="en-US" sz="2000" dirty="0"/>
              <a:t> – W-CDMA </a:t>
            </a:r>
            <a:r>
              <a:rPr lang="ru-RU" sz="2000" dirty="0" err="1"/>
              <a:t>радиоинтерфейсі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Iu</a:t>
            </a:r>
            <a:r>
              <a:rPr lang="en-US" sz="2000" dirty="0"/>
              <a:t> – UTRAN ↔ Core Network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Iur</a:t>
            </a:r>
            <a:r>
              <a:rPr lang="en-US" sz="2000" dirty="0"/>
              <a:t> – RNC ↔ RNC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Iub</a:t>
            </a:r>
            <a:r>
              <a:rPr lang="en-US" sz="2000" dirty="0"/>
              <a:t> – Node B ↔ RNC</a:t>
            </a:r>
          </a:p>
        </p:txBody>
      </p:sp>
    </p:spTree>
    <p:extLst>
      <p:ext uri="{BB962C8B-B14F-4D97-AF65-F5344CB8AC3E}">
        <p14:creationId xmlns:p14="http://schemas.microsoft.com/office/powerpoint/2010/main" val="309551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7B6A83-C8A3-26EA-4C7C-57ED65233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381"/>
            <a:ext cx="10515600" cy="1325563"/>
          </a:xfrm>
        </p:spPr>
        <p:txBody>
          <a:bodyPr/>
          <a:lstStyle/>
          <a:p>
            <a:r>
              <a:rPr lang="ru-RU" dirty="0" err="1"/>
              <a:t>Каналдық</a:t>
            </a:r>
            <a:r>
              <a:rPr lang="ru-RU" dirty="0"/>
              <a:t> </a:t>
            </a:r>
            <a:r>
              <a:rPr lang="ru-RU" dirty="0" err="1"/>
              <a:t>құрылым</a:t>
            </a:r>
            <a:r>
              <a:rPr lang="ru-RU" dirty="0"/>
              <a:t> (</a:t>
            </a:r>
            <a:r>
              <a:rPr lang="en-US" dirty="0"/>
              <a:t>UMTS Channel Structure)</a:t>
            </a:r>
            <a:endParaRPr lang="ru-K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F682CB-1D7F-75EB-46B8-9A19B674045D}"/>
              </a:ext>
            </a:extLst>
          </p:cNvPr>
          <p:cNvSpPr txBox="1"/>
          <p:nvPr/>
        </p:nvSpPr>
        <p:spPr>
          <a:xfrm>
            <a:off x="501316" y="1638752"/>
            <a:ext cx="5427846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UMTS-</a:t>
            </a:r>
            <a:r>
              <a:rPr lang="ru-RU" dirty="0"/>
              <a:t>та </a:t>
            </a:r>
            <a:r>
              <a:rPr lang="ru-RU" dirty="0" err="1"/>
              <a:t>каналдар</a:t>
            </a:r>
            <a:r>
              <a:rPr lang="ru-RU" dirty="0"/>
              <a:t> </a:t>
            </a:r>
            <a:r>
              <a:rPr lang="ru-RU" dirty="0" err="1"/>
              <a:t>үш</a:t>
            </a:r>
            <a:r>
              <a:rPr lang="ru-RU" dirty="0"/>
              <a:t> </a:t>
            </a:r>
            <a:r>
              <a:rPr lang="ru-RU" dirty="0" err="1"/>
              <a:t>деңгейге</a:t>
            </a:r>
            <a:r>
              <a:rPr lang="ru-RU" dirty="0"/>
              <a:t> </a:t>
            </a:r>
            <a:r>
              <a:rPr lang="ru-RU" dirty="0" err="1"/>
              <a:t>бөлінеді</a:t>
            </a:r>
            <a:r>
              <a:rPr lang="ru-RU" dirty="0"/>
              <a:t>:</a:t>
            </a:r>
          </a:p>
          <a:p>
            <a:pPr>
              <a:buNone/>
            </a:pPr>
            <a:r>
              <a:rPr lang="ru-RU" b="1" dirty="0"/>
              <a:t>5.1. </a:t>
            </a:r>
            <a:r>
              <a:rPr lang="ru-RU" b="1" dirty="0" err="1"/>
              <a:t>Логикалық</a:t>
            </a:r>
            <a:r>
              <a:rPr lang="ru-RU" b="1" dirty="0"/>
              <a:t> </a:t>
            </a:r>
            <a:r>
              <a:rPr lang="ru-RU" b="1" dirty="0" err="1"/>
              <a:t>каналдар</a:t>
            </a:r>
            <a:endParaRPr lang="ru-RU" b="1" dirty="0"/>
          </a:p>
          <a:p>
            <a:pPr>
              <a:buNone/>
            </a:pPr>
            <a:r>
              <a:rPr lang="ru-RU" dirty="0"/>
              <a:t>— </a:t>
            </a:r>
            <a:r>
              <a:rPr lang="ru-RU" dirty="0" err="1"/>
              <a:t>берілетін</a:t>
            </a:r>
            <a:r>
              <a:rPr lang="ru-RU" dirty="0"/>
              <a:t> </a:t>
            </a:r>
            <a:r>
              <a:rPr lang="ru-RU" dirty="0" err="1"/>
              <a:t>ақпараттың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топтастырылады</a:t>
            </a:r>
            <a:r>
              <a:rPr lang="ru-RU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BCCH, CCCH, DCCH</a:t>
            </a:r>
            <a:r>
              <a:rPr lang="en-US" dirty="0"/>
              <a:t> – </a:t>
            </a:r>
            <a:r>
              <a:rPr lang="ru-RU" dirty="0" err="1"/>
              <a:t>басқару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DTCH, MTCH</a:t>
            </a:r>
            <a:r>
              <a:rPr lang="en-US" dirty="0"/>
              <a:t> – </a:t>
            </a:r>
            <a:r>
              <a:rPr lang="ru-RU" dirty="0"/>
              <a:t>трафик</a:t>
            </a:r>
          </a:p>
          <a:p>
            <a:endParaRPr lang="ru-RU" dirty="0"/>
          </a:p>
          <a:p>
            <a:pPr>
              <a:buNone/>
            </a:pPr>
            <a:r>
              <a:rPr lang="ru-RU" b="1" dirty="0"/>
              <a:t>5.2. </a:t>
            </a:r>
            <a:r>
              <a:rPr lang="ru-RU" b="1" dirty="0" err="1"/>
              <a:t>Транспорттық</a:t>
            </a:r>
            <a:r>
              <a:rPr lang="ru-RU" b="1" dirty="0"/>
              <a:t> </a:t>
            </a:r>
            <a:r>
              <a:rPr lang="ru-RU" b="1" dirty="0" err="1"/>
              <a:t>каналдар</a:t>
            </a:r>
            <a:endParaRPr lang="ru-RU" b="1" dirty="0"/>
          </a:p>
          <a:p>
            <a:pPr>
              <a:buNone/>
            </a:pPr>
            <a:r>
              <a:rPr lang="ru-RU" dirty="0"/>
              <a:t>—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қалай</a:t>
            </a:r>
            <a:r>
              <a:rPr lang="ru-RU" dirty="0"/>
              <a:t> </a:t>
            </a:r>
            <a:r>
              <a:rPr lang="ru-RU" dirty="0" err="1"/>
              <a:t>пакеттелетініне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DCH (Dedicated), RACH, FACH, DSCH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арналары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</a:t>
            </a:r>
          </a:p>
          <a:p>
            <a:endParaRPr lang="ru-RU" dirty="0"/>
          </a:p>
          <a:p>
            <a:pPr>
              <a:buNone/>
            </a:pPr>
            <a:r>
              <a:rPr lang="ru-RU" b="1" dirty="0"/>
              <a:t>5.3. </a:t>
            </a:r>
            <a:r>
              <a:rPr lang="ru-RU" b="1" dirty="0" err="1"/>
              <a:t>Физикалық</a:t>
            </a:r>
            <a:r>
              <a:rPr lang="ru-RU" b="1" dirty="0"/>
              <a:t> </a:t>
            </a:r>
            <a:r>
              <a:rPr lang="ru-RU" b="1" dirty="0" err="1"/>
              <a:t>каналдар</a:t>
            </a:r>
            <a:endParaRPr lang="ru-RU" b="1" dirty="0"/>
          </a:p>
          <a:p>
            <a:pPr>
              <a:buNone/>
            </a:pPr>
            <a:r>
              <a:rPr lang="ru-RU" dirty="0"/>
              <a:t>—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жиілік</a:t>
            </a:r>
            <a:r>
              <a:rPr lang="ru-RU" dirty="0"/>
              <a:t>, код, </a:t>
            </a:r>
            <a:r>
              <a:rPr lang="ru-RU" dirty="0" err="1"/>
              <a:t>уақыт</a:t>
            </a:r>
            <a:r>
              <a:rPr lang="ru-RU" dirty="0"/>
              <a:t> </a:t>
            </a:r>
            <a:r>
              <a:rPr lang="ru-RU" dirty="0" err="1"/>
              <a:t>құрылымымен</a:t>
            </a:r>
            <a:r>
              <a:rPr lang="ru-RU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кадр </a:t>
            </a:r>
            <a:r>
              <a:rPr lang="ru-RU" dirty="0" err="1"/>
              <a:t>ұзақтығы</a:t>
            </a:r>
            <a:r>
              <a:rPr lang="ru-RU" dirty="0"/>
              <a:t> </a:t>
            </a:r>
            <a:r>
              <a:rPr lang="ru-RU" b="1" dirty="0"/>
              <a:t>10 мс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15 </a:t>
            </a:r>
            <a:r>
              <a:rPr lang="ru-RU" dirty="0" err="1"/>
              <a:t>слоттан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 (µ</a:t>
            </a:r>
            <a:r>
              <a:rPr lang="en-US" dirty="0"/>
              <a:t>s 666)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ортогоналды</a:t>
            </a:r>
            <a:r>
              <a:rPr lang="ru-RU" dirty="0"/>
              <a:t> </a:t>
            </a:r>
            <a:r>
              <a:rPr lang="ru-RU" dirty="0" err="1"/>
              <a:t>кодтар</a:t>
            </a:r>
            <a:r>
              <a:rPr lang="ru-RU" dirty="0"/>
              <a:t> (</a:t>
            </a:r>
            <a:r>
              <a:rPr lang="en-US" dirty="0"/>
              <a:t>Walsh/Gold)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DFEB71A4-DFE1-81D3-AA03-63510966D4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4404" y="1532874"/>
            <a:ext cx="6387991" cy="430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3687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01872B3-FCD2-7D17-2F39-A352938856D9}"/>
              </a:ext>
            </a:extLst>
          </p:cNvPr>
          <p:cNvSpPr txBox="1"/>
          <p:nvPr/>
        </p:nvSpPr>
        <p:spPr>
          <a:xfrm>
            <a:off x="594360" y="334553"/>
            <a:ext cx="609760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b="1" dirty="0"/>
              <a:t>Модуляция </a:t>
            </a:r>
            <a:r>
              <a:rPr lang="ru-RU" sz="2000" b="1" dirty="0" err="1"/>
              <a:t>түрлері</a:t>
            </a:r>
            <a:endParaRPr lang="ru-RU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UE → Node B: </a:t>
            </a:r>
            <a:r>
              <a:rPr lang="en-US" sz="2000" b="1" dirty="0"/>
              <a:t>QPSK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Node B → UE: </a:t>
            </a:r>
            <a:r>
              <a:rPr lang="en-US" sz="2000" b="1" dirty="0"/>
              <a:t>QPSK </a:t>
            </a:r>
            <a:r>
              <a:rPr lang="ru-RU" sz="2000" b="1" dirty="0" err="1"/>
              <a:t>немесе</a:t>
            </a:r>
            <a:r>
              <a:rPr lang="ru-RU" sz="2000" b="1" dirty="0"/>
              <a:t> 16-</a:t>
            </a:r>
            <a:r>
              <a:rPr lang="en-US" sz="2000" b="1" dirty="0"/>
              <a:t>QAM</a:t>
            </a:r>
            <a:r>
              <a:rPr lang="en-US" sz="2000" dirty="0"/>
              <a:t> (HSDPA </a:t>
            </a:r>
            <a:r>
              <a:rPr lang="ru-RU" sz="2000" dirty="0" err="1"/>
              <a:t>кезінде</a:t>
            </a:r>
            <a:r>
              <a:rPr lang="ru-RU" sz="2000" dirty="0"/>
              <a:t>)</a:t>
            </a:r>
            <a:br>
              <a:rPr lang="ru-RU" sz="2000" dirty="0"/>
            </a:br>
            <a:r>
              <a:rPr lang="ru-RU" sz="2000" dirty="0"/>
              <a:t>16-</a:t>
            </a:r>
            <a:r>
              <a:rPr lang="en-US" sz="2000" dirty="0"/>
              <a:t>QAM </a:t>
            </a:r>
            <a:r>
              <a:rPr lang="ru-RU" sz="2000" dirty="0" err="1"/>
              <a:t>арқасында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символда</a:t>
            </a:r>
            <a:r>
              <a:rPr lang="ru-RU" sz="2000" dirty="0"/>
              <a:t> </a:t>
            </a:r>
            <a:r>
              <a:rPr lang="ru-RU" sz="2000" dirty="0" err="1"/>
              <a:t>көбірек</a:t>
            </a:r>
            <a:r>
              <a:rPr lang="ru-RU" sz="2000" dirty="0"/>
              <a:t> бит </a:t>
            </a:r>
            <a:r>
              <a:rPr lang="ru-RU" sz="2000" dirty="0" err="1"/>
              <a:t>жіберуге</a:t>
            </a:r>
            <a:r>
              <a:rPr lang="ru-RU" sz="2000" dirty="0"/>
              <a:t> </a:t>
            </a:r>
            <a:r>
              <a:rPr lang="ru-RU" sz="2000" dirty="0" err="1"/>
              <a:t>болады</a:t>
            </a:r>
            <a:r>
              <a:rPr lang="ru-RU" sz="20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92A8EB-01E3-9E88-6823-1B489A8252A3}"/>
              </a:ext>
            </a:extLst>
          </p:cNvPr>
          <p:cNvSpPr txBox="1"/>
          <p:nvPr/>
        </p:nvSpPr>
        <p:spPr>
          <a:xfrm>
            <a:off x="594360" y="2430019"/>
            <a:ext cx="6097604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b="1" dirty="0"/>
              <a:t>HSDPA </a:t>
            </a:r>
            <a:r>
              <a:rPr lang="ru-RU" sz="2000" b="1" dirty="0" err="1"/>
              <a:t>технологиясы</a:t>
            </a:r>
            <a:r>
              <a:rPr lang="ru-RU" sz="2000" b="1" dirty="0"/>
              <a:t> (3.5</a:t>
            </a:r>
            <a:r>
              <a:rPr lang="en-US" sz="2000" b="1" dirty="0"/>
              <a:t>G)</a:t>
            </a:r>
          </a:p>
          <a:p>
            <a:pPr>
              <a:buNone/>
            </a:pPr>
            <a:r>
              <a:rPr lang="en-US" sz="2000" dirty="0"/>
              <a:t>HSDPA – UMTS-</a:t>
            </a:r>
            <a:r>
              <a:rPr lang="ru-RU" sz="2000" dirty="0" err="1"/>
              <a:t>тің</a:t>
            </a:r>
            <a:r>
              <a:rPr lang="ru-RU" sz="2000" dirty="0"/>
              <a:t> </a:t>
            </a:r>
            <a:r>
              <a:rPr lang="ru-RU" sz="2000" dirty="0" err="1"/>
              <a:t>жоғары</a:t>
            </a:r>
            <a:r>
              <a:rPr lang="ru-RU" sz="2000" dirty="0"/>
              <a:t> </a:t>
            </a:r>
            <a:r>
              <a:rPr lang="ru-RU" sz="2000" dirty="0" err="1"/>
              <a:t>жылдамдықты</a:t>
            </a:r>
            <a:r>
              <a:rPr lang="ru-RU" sz="2000" dirty="0"/>
              <a:t> </a:t>
            </a:r>
            <a:r>
              <a:rPr lang="ru-RU" sz="2000" dirty="0" err="1"/>
              <a:t>нұсқасы</a:t>
            </a:r>
            <a:r>
              <a:rPr lang="ru-RU" sz="2000" dirty="0"/>
              <a:t>.</a:t>
            </a:r>
          </a:p>
          <a:p>
            <a:pPr>
              <a:buNone/>
            </a:pPr>
            <a:r>
              <a:rPr lang="ru-RU" sz="2000" b="1" dirty="0" err="1"/>
              <a:t>Негізгі</a:t>
            </a:r>
            <a:r>
              <a:rPr lang="ru-RU" sz="2000" b="1" dirty="0"/>
              <a:t> </a:t>
            </a:r>
            <a:r>
              <a:rPr lang="ru-RU" sz="2000" b="1" dirty="0" err="1"/>
              <a:t>жаңалықтар</a:t>
            </a:r>
            <a:r>
              <a:rPr lang="ru-RU" sz="2000" b="1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жаңа</a:t>
            </a:r>
            <a:r>
              <a:rPr lang="ru-RU" sz="2000" dirty="0"/>
              <a:t> модуляция: </a:t>
            </a:r>
            <a:r>
              <a:rPr lang="ru-RU" sz="2000" b="1" dirty="0"/>
              <a:t>16-</a:t>
            </a:r>
            <a:r>
              <a:rPr lang="en-US" sz="2000" b="1" dirty="0"/>
              <a:t>QAM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HARQ — </a:t>
            </a:r>
            <a:r>
              <a:rPr lang="ru-RU" sz="2000" dirty="0" err="1"/>
              <a:t>қателерді</a:t>
            </a:r>
            <a:r>
              <a:rPr lang="ru-RU" sz="2000" dirty="0"/>
              <a:t> </a:t>
            </a:r>
            <a:r>
              <a:rPr lang="ru-RU" sz="2000" dirty="0" err="1"/>
              <a:t>жедел</a:t>
            </a:r>
            <a:r>
              <a:rPr lang="ru-RU" sz="2000" dirty="0"/>
              <a:t> </a:t>
            </a:r>
            <a:r>
              <a:rPr lang="ru-RU" sz="2000" dirty="0" err="1"/>
              <a:t>қайта</a:t>
            </a:r>
            <a:r>
              <a:rPr lang="ru-RU" sz="2000" dirty="0"/>
              <a:t> </a:t>
            </a:r>
            <a:r>
              <a:rPr lang="ru-RU" sz="2000" dirty="0" err="1"/>
              <a:t>сұрау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10 </a:t>
            </a:r>
            <a:r>
              <a:rPr lang="ru-RU" sz="2000" dirty="0" err="1"/>
              <a:t>есе</a:t>
            </a:r>
            <a:r>
              <a:rPr lang="ru-RU" sz="2000" dirty="0"/>
              <a:t> </a:t>
            </a:r>
            <a:r>
              <a:rPr lang="ru-RU" sz="2000" dirty="0" err="1"/>
              <a:t>кіші</a:t>
            </a:r>
            <a:r>
              <a:rPr lang="ru-RU" sz="2000" dirty="0"/>
              <a:t> </a:t>
            </a:r>
            <a:r>
              <a:rPr lang="ru-RU" sz="2000" dirty="0" err="1"/>
              <a:t>пакеттер</a:t>
            </a:r>
            <a:r>
              <a:rPr lang="ru-RU" sz="2000" dirty="0"/>
              <a:t> → </a:t>
            </a:r>
            <a:r>
              <a:rPr lang="ru-RU" sz="2000" dirty="0" err="1"/>
              <a:t>кідірістің</a:t>
            </a:r>
            <a:r>
              <a:rPr lang="ru-RU" sz="2000" dirty="0"/>
              <a:t> </a:t>
            </a:r>
            <a:r>
              <a:rPr lang="ru-RU" sz="2000" dirty="0" err="1"/>
              <a:t>азаюы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арнайы</a:t>
            </a:r>
            <a:r>
              <a:rPr lang="ru-RU" sz="2000" dirty="0"/>
              <a:t> </a:t>
            </a:r>
            <a:r>
              <a:rPr lang="ru-RU" sz="2000" dirty="0" err="1"/>
              <a:t>жоғары</a:t>
            </a:r>
            <a:r>
              <a:rPr lang="ru-RU" sz="2000" dirty="0"/>
              <a:t> </a:t>
            </a:r>
            <a:r>
              <a:rPr lang="ru-RU" sz="2000" dirty="0" err="1"/>
              <a:t>жылдамдықты</a:t>
            </a:r>
            <a:r>
              <a:rPr lang="ru-RU" sz="2000" dirty="0"/>
              <a:t> </a:t>
            </a:r>
            <a:r>
              <a:rPr lang="ru-RU" sz="2000" dirty="0" err="1"/>
              <a:t>физикалық</a:t>
            </a:r>
            <a:r>
              <a:rPr lang="ru-RU" sz="2000" dirty="0"/>
              <a:t> </a:t>
            </a:r>
            <a:r>
              <a:rPr lang="ru-RU" sz="2000" dirty="0" err="1"/>
              <a:t>каналдар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деректер</a:t>
            </a:r>
            <a:r>
              <a:rPr lang="ru-RU" sz="2000" dirty="0"/>
              <a:t> </a:t>
            </a:r>
            <a:r>
              <a:rPr lang="ru-RU" sz="2000" dirty="0" err="1"/>
              <a:t>жылдамдығы</a:t>
            </a:r>
            <a:r>
              <a:rPr lang="ru-RU" sz="2000" dirty="0"/>
              <a:t> «</a:t>
            </a:r>
            <a:r>
              <a:rPr lang="ru-RU" sz="2000" dirty="0" err="1"/>
              <a:t>төмен</a:t>
            </a:r>
            <a:r>
              <a:rPr lang="ru-RU" sz="2000" dirty="0"/>
              <a:t>» </a:t>
            </a:r>
            <a:r>
              <a:rPr lang="ru-RU" sz="2000" dirty="0" err="1"/>
              <a:t>бағытта</a:t>
            </a:r>
            <a:r>
              <a:rPr lang="ru-RU" sz="2000" dirty="0"/>
              <a:t> </a:t>
            </a:r>
            <a:r>
              <a:rPr lang="ru-RU" sz="2000" b="1" dirty="0"/>
              <a:t>7 </a:t>
            </a:r>
            <a:r>
              <a:rPr lang="ru-RU" sz="2000" b="1" dirty="0" err="1"/>
              <a:t>есе</a:t>
            </a:r>
            <a:r>
              <a:rPr lang="ru-RU" sz="2000" b="1" dirty="0"/>
              <a:t> </a:t>
            </a:r>
            <a:r>
              <a:rPr lang="ru-RU" sz="2000" b="1" dirty="0" err="1"/>
              <a:t>артады</a:t>
            </a:r>
            <a:endParaRPr lang="ru-RU" sz="2000" dirty="0"/>
          </a:p>
          <a:p>
            <a:pPr>
              <a:buNone/>
            </a:pPr>
            <a:r>
              <a:rPr lang="ru-RU" sz="2000" b="1" dirty="0" err="1"/>
              <a:t>Практикада</a:t>
            </a:r>
            <a:r>
              <a:rPr lang="ru-RU" sz="2000" b="1" dirty="0"/>
              <a:t> </a:t>
            </a:r>
            <a:r>
              <a:rPr lang="ru-RU" sz="2000" b="1" dirty="0" err="1"/>
              <a:t>жылдамдықтар</a:t>
            </a:r>
            <a:r>
              <a:rPr lang="ru-RU" sz="2000" b="1" dirty="0"/>
              <a:t>: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2 Мбит/с (</a:t>
            </a:r>
            <a:r>
              <a:rPr lang="ru-RU" sz="2000" dirty="0" err="1"/>
              <a:t>реалды</a:t>
            </a:r>
            <a:r>
              <a:rPr lang="ru-RU" sz="20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14.4 Мбит/с (</a:t>
            </a:r>
            <a:r>
              <a:rPr lang="ru-RU" sz="2000" dirty="0" err="1"/>
              <a:t>теориялық</a:t>
            </a:r>
            <a:r>
              <a:rPr lang="ru-RU" sz="2000" dirty="0"/>
              <a:t> максимум)</a:t>
            </a:r>
          </a:p>
        </p:txBody>
      </p:sp>
    </p:spTree>
    <p:extLst>
      <p:ext uri="{BB962C8B-B14F-4D97-AF65-F5344CB8AC3E}">
        <p14:creationId xmlns:p14="http://schemas.microsoft.com/office/powerpoint/2010/main" val="2619714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finition of CDMA2000 | PCMag">
            <a:extLst>
              <a:ext uri="{FF2B5EF4-FFF2-40B4-BE49-F238E27FC236}">
                <a16:creationId xmlns:a16="http://schemas.microsoft.com/office/drawing/2014/main" id="{9E19413C-7EC3-49B6-BDE1-B5888D7AFD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504" y="468274"/>
            <a:ext cx="8275320" cy="5921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9912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CE889-803F-C4D5-B936-12B2C0E24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finition of CDMA2000 | PCMag">
            <a:extLst>
              <a:ext uri="{FF2B5EF4-FFF2-40B4-BE49-F238E27FC236}">
                <a16:creationId xmlns:a16="http://schemas.microsoft.com/office/drawing/2014/main" id="{47068655-5A46-993F-6EEB-5187FE0990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504" y="468274"/>
            <a:ext cx="8275320" cy="5921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0351127A-63BC-E138-A946-3E96B14AEC39}"/>
              </a:ext>
            </a:extLst>
          </p:cNvPr>
          <p:cNvSpPr/>
          <p:nvPr/>
        </p:nvSpPr>
        <p:spPr>
          <a:xfrm>
            <a:off x="2935544" y="1706318"/>
            <a:ext cx="1840030" cy="1039047"/>
          </a:xfrm>
          <a:prstGeom prst="roundRect">
            <a:avLst/>
          </a:prstGeom>
          <a:noFill/>
          <a:ln w="666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51858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F0B9C5-6464-4BCD-E707-3548EABB2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finition of CDMA2000 | PCMag">
            <a:extLst>
              <a:ext uri="{FF2B5EF4-FFF2-40B4-BE49-F238E27FC236}">
                <a16:creationId xmlns:a16="http://schemas.microsoft.com/office/drawing/2014/main" id="{86DCBA1E-4C6F-AC97-7AEC-F18D91B9D9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504" y="468274"/>
            <a:ext cx="8275320" cy="5921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3E32EAB-01A5-A3C1-3C82-8AA2AC0BB85B}"/>
              </a:ext>
            </a:extLst>
          </p:cNvPr>
          <p:cNvSpPr/>
          <p:nvPr/>
        </p:nvSpPr>
        <p:spPr>
          <a:xfrm>
            <a:off x="4775574" y="2213810"/>
            <a:ext cx="1124712" cy="1039047"/>
          </a:xfrm>
          <a:prstGeom prst="roundRect">
            <a:avLst/>
          </a:prstGeom>
          <a:noFill/>
          <a:ln w="666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19EB5854-575C-C855-E9B6-C5D7F711FEBC}"/>
              </a:ext>
            </a:extLst>
          </p:cNvPr>
          <p:cNvSpPr/>
          <p:nvPr/>
        </p:nvSpPr>
        <p:spPr>
          <a:xfrm>
            <a:off x="5053103" y="3959346"/>
            <a:ext cx="1617204" cy="1039047"/>
          </a:xfrm>
          <a:prstGeom prst="roundRect">
            <a:avLst/>
          </a:prstGeom>
          <a:noFill/>
          <a:ln w="666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D0D18783-6CB1-0FDA-9D69-18900BCC06A0}"/>
              </a:ext>
            </a:extLst>
          </p:cNvPr>
          <p:cNvSpPr/>
          <p:nvPr/>
        </p:nvSpPr>
        <p:spPr>
          <a:xfrm>
            <a:off x="2935544" y="1706318"/>
            <a:ext cx="1840030" cy="1039047"/>
          </a:xfrm>
          <a:prstGeom prst="roundRect">
            <a:avLst/>
          </a:prstGeom>
          <a:noFill/>
          <a:ln w="666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AE9467C4-909F-CE7A-46CA-98F54E142F09}"/>
              </a:ext>
            </a:extLst>
          </p:cNvPr>
          <p:cNvSpPr/>
          <p:nvPr/>
        </p:nvSpPr>
        <p:spPr>
          <a:xfrm>
            <a:off x="5900286" y="2225841"/>
            <a:ext cx="1039529" cy="1039047"/>
          </a:xfrm>
          <a:prstGeom prst="roundRect">
            <a:avLst/>
          </a:prstGeom>
          <a:noFill/>
          <a:ln w="666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3035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5ACB48-2437-F968-F9BB-1E89BA19D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76" y="0"/>
            <a:ext cx="10515600" cy="1004888"/>
          </a:xfrm>
        </p:spPr>
        <p:txBody>
          <a:bodyPr/>
          <a:lstStyle/>
          <a:p>
            <a:r>
              <a:rPr lang="en-US" dirty="0"/>
              <a:t>2,5G+ </a:t>
            </a:r>
            <a:r>
              <a:rPr lang="ru-RU" dirty="0" err="1"/>
              <a:t>буын</a:t>
            </a:r>
            <a:r>
              <a:rPr lang="ru-RU" dirty="0"/>
              <a:t> </a:t>
            </a:r>
            <a:r>
              <a:rPr lang="ru-RU" dirty="0" err="1"/>
              <a:t>технологиялары</a:t>
            </a:r>
            <a:endParaRPr lang="ru-K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3E4104-0FF7-6E29-A4DF-0495E130ED1D}"/>
              </a:ext>
            </a:extLst>
          </p:cNvPr>
          <p:cNvSpPr txBox="1"/>
          <p:nvPr/>
        </p:nvSpPr>
        <p:spPr>
          <a:xfrm>
            <a:off x="646176" y="922592"/>
            <a:ext cx="105156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GSM </a:t>
            </a:r>
            <a:r>
              <a:rPr lang="ru-RU" dirty="0" err="1"/>
              <a:t>жүйесінің</a:t>
            </a:r>
            <a:r>
              <a:rPr lang="ru-RU" dirty="0"/>
              <a:t> </a:t>
            </a:r>
            <a:r>
              <a:rPr lang="ru-RU" dirty="0" err="1"/>
              <a:t>дамуының</a:t>
            </a:r>
            <a:r>
              <a:rPr lang="ru-RU" dirty="0"/>
              <a:t> </a:t>
            </a:r>
            <a:r>
              <a:rPr lang="en-US" b="1" dirty="0"/>
              <a:t>Phase 2+</a:t>
            </a:r>
            <a:r>
              <a:rPr lang="en-US" dirty="0"/>
              <a:t> </a:t>
            </a:r>
            <a:r>
              <a:rPr lang="ru-RU" dirty="0" err="1"/>
              <a:t>кезеңінде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мақсат</a:t>
            </a:r>
            <a:r>
              <a:rPr lang="ru-RU" dirty="0"/>
              <a:t> — </a:t>
            </a:r>
            <a:r>
              <a:rPr lang="ru-RU" b="1" dirty="0" err="1"/>
              <a:t>деректерді</a:t>
            </a:r>
            <a:r>
              <a:rPr lang="ru-RU" b="1" dirty="0"/>
              <a:t> беру </a:t>
            </a:r>
            <a:r>
              <a:rPr lang="ru-RU" b="1" dirty="0" err="1"/>
              <a:t>жылдамдығын</a:t>
            </a:r>
            <a:r>
              <a:rPr lang="ru-RU" b="1" dirty="0"/>
              <a:t> </a:t>
            </a:r>
            <a:r>
              <a:rPr lang="ru-RU" b="1" dirty="0" err="1"/>
              <a:t>арттыру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. Ол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жүйенің</a:t>
            </a:r>
            <a:r>
              <a:rPr lang="ru-RU" dirty="0"/>
              <a:t> </a:t>
            </a:r>
            <a:r>
              <a:rPr lang="ru-RU" dirty="0" err="1"/>
              <a:t>ресурстарын</a:t>
            </a:r>
            <a:r>
              <a:rPr lang="ru-RU" dirty="0"/>
              <a:t> </a:t>
            </a:r>
            <a:r>
              <a:rPr lang="ru-RU" dirty="0" err="1"/>
              <a:t>тиімді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r>
              <a:rPr lang="ru-RU" dirty="0"/>
              <a:t> </a:t>
            </a:r>
            <a:r>
              <a:rPr lang="ru-RU" dirty="0" err="1"/>
              <a:t>көзделді</a:t>
            </a:r>
            <a:r>
              <a:rPr lang="ru-RU" dirty="0"/>
              <a:t>. Осы </a:t>
            </a:r>
            <a:r>
              <a:rPr lang="ru-RU" dirty="0" err="1"/>
              <a:t>мақсатта</a:t>
            </a:r>
            <a:r>
              <a:rPr lang="ru-RU" dirty="0"/>
              <a:t> </a:t>
            </a:r>
            <a:r>
              <a:rPr lang="ru-RU" dirty="0" err="1"/>
              <a:t>үш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технология </a:t>
            </a:r>
            <a:r>
              <a:rPr lang="ru-RU" dirty="0" err="1"/>
              <a:t>енгізілді</a:t>
            </a:r>
            <a:r>
              <a:rPr lang="ru-RU" dirty="0"/>
              <a:t>:</a:t>
            </a:r>
            <a:endParaRPr lang="ru-KZ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B095ED-5F96-89A5-883E-453AD941E71B}"/>
              </a:ext>
            </a:extLst>
          </p:cNvPr>
          <p:cNvSpPr txBox="1"/>
          <p:nvPr/>
        </p:nvSpPr>
        <p:spPr>
          <a:xfrm>
            <a:off x="646176" y="2009776"/>
            <a:ext cx="10802112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b="1" dirty="0"/>
              <a:t>1) HSCSD (High Speed Circuit Switched Data)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Арналық</a:t>
            </a:r>
            <a:r>
              <a:rPr lang="ru-RU" sz="2000" dirty="0"/>
              <a:t> </a:t>
            </a:r>
            <a:r>
              <a:rPr lang="ru-RU" sz="2000" dirty="0" err="1"/>
              <a:t>коммутацияға</a:t>
            </a:r>
            <a:r>
              <a:rPr lang="ru-RU" sz="2000" dirty="0"/>
              <a:t> </a:t>
            </a:r>
            <a:r>
              <a:rPr lang="ru-RU" sz="2000" dirty="0" err="1"/>
              <a:t>негізделген</a:t>
            </a:r>
            <a:r>
              <a:rPr lang="ru-RU" sz="2000" dirty="0"/>
              <a:t> </a:t>
            </a:r>
            <a:r>
              <a:rPr lang="ru-RU" sz="2000" dirty="0" err="1"/>
              <a:t>жоғары</a:t>
            </a:r>
            <a:r>
              <a:rPr lang="ru-RU" sz="2000" dirty="0"/>
              <a:t> </a:t>
            </a:r>
            <a:r>
              <a:rPr lang="ru-RU" sz="2000" dirty="0" err="1"/>
              <a:t>жылдамдықты</a:t>
            </a:r>
            <a:r>
              <a:rPr lang="ru-RU" sz="2000" dirty="0"/>
              <a:t> </a:t>
            </a:r>
            <a:r>
              <a:rPr lang="ru-RU" sz="2000" dirty="0" err="1"/>
              <a:t>қызмет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Бірнеше</a:t>
            </a:r>
            <a:r>
              <a:rPr lang="ru-RU" sz="2000" dirty="0"/>
              <a:t> </a:t>
            </a:r>
            <a:r>
              <a:rPr lang="ru-RU" sz="2000" dirty="0" err="1"/>
              <a:t>арнаны</a:t>
            </a:r>
            <a:r>
              <a:rPr lang="ru-RU" sz="2000" dirty="0"/>
              <a:t> </a:t>
            </a:r>
            <a:r>
              <a:rPr lang="ru-RU" sz="2000" dirty="0" err="1"/>
              <a:t>біріктіріп</a:t>
            </a:r>
            <a:r>
              <a:rPr lang="ru-RU" sz="2000" dirty="0"/>
              <a:t> </a:t>
            </a:r>
            <a:r>
              <a:rPr lang="ru-RU" sz="2000" dirty="0" err="1"/>
              <a:t>қолдану</a:t>
            </a:r>
            <a:r>
              <a:rPr lang="ru-RU" sz="2000" dirty="0"/>
              <a:t> </a:t>
            </a:r>
            <a:r>
              <a:rPr lang="ru-RU" sz="2000" dirty="0" err="1"/>
              <a:t>арқылы</a:t>
            </a:r>
            <a:r>
              <a:rPr lang="ru-RU" sz="2000" dirty="0"/>
              <a:t> </a:t>
            </a:r>
            <a:r>
              <a:rPr lang="ru-RU" sz="2000" dirty="0" err="1"/>
              <a:t>жылдамдықты</a:t>
            </a:r>
            <a:r>
              <a:rPr lang="ru-RU" sz="2000" dirty="0"/>
              <a:t> </a:t>
            </a:r>
            <a:r>
              <a:rPr lang="ru-RU" sz="2000" dirty="0" err="1"/>
              <a:t>арттырады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GSM-</a:t>
            </a:r>
            <a:r>
              <a:rPr lang="ru-RU" sz="2000" dirty="0" err="1"/>
              <a:t>нің</a:t>
            </a:r>
            <a:r>
              <a:rPr lang="ru-RU" sz="2000" dirty="0"/>
              <a:t> </a:t>
            </a:r>
            <a:r>
              <a:rPr lang="ru-RU" sz="2000" dirty="0" err="1"/>
              <a:t>базалық</a:t>
            </a:r>
            <a:r>
              <a:rPr lang="ru-RU" sz="2000" dirty="0"/>
              <a:t> 14,4 кбит/с </a:t>
            </a:r>
            <a:r>
              <a:rPr lang="ru-RU" sz="2000" dirty="0" err="1"/>
              <a:t>жылдамдығына</a:t>
            </a:r>
            <a:r>
              <a:rPr lang="ru-RU" sz="2000" dirty="0"/>
              <a:t> </a:t>
            </a:r>
            <a:r>
              <a:rPr lang="ru-RU" sz="2000" dirty="0" err="1"/>
              <a:t>қарағанда</a:t>
            </a:r>
            <a:r>
              <a:rPr lang="ru-RU" sz="2000" dirty="0"/>
              <a:t> </a:t>
            </a:r>
            <a:r>
              <a:rPr lang="ru-RU" sz="2000" dirty="0" err="1"/>
              <a:t>біршама</a:t>
            </a:r>
            <a:r>
              <a:rPr lang="ru-RU" sz="2000" dirty="0"/>
              <a:t> </a:t>
            </a:r>
            <a:r>
              <a:rPr lang="ru-RU" sz="2000" dirty="0" err="1"/>
              <a:t>жоғары</a:t>
            </a:r>
            <a:endParaRPr lang="ru-RU" sz="2000" dirty="0"/>
          </a:p>
          <a:p>
            <a:endParaRPr lang="ru-RU" sz="2000" dirty="0"/>
          </a:p>
          <a:p>
            <a:pPr>
              <a:buNone/>
            </a:pPr>
            <a:r>
              <a:rPr lang="ru-RU" sz="2000" b="1" dirty="0"/>
              <a:t>2) </a:t>
            </a:r>
            <a:r>
              <a:rPr lang="en-US" sz="2000" b="1" dirty="0"/>
              <a:t>GPRS (General Packet Radio Service)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Пакеттік</a:t>
            </a:r>
            <a:r>
              <a:rPr lang="ru-RU" sz="2000" dirty="0"/>
              <a:t> </a:t>
            </a:r>
            <a:r>
              <a:rPr lang="ru-RU" sz="2000" dirty="0" err="1"/>
              <a:t>деректерді</a:t>
            </a:r>
            <a:r>
              <a:rPr lang="ru-RU" sz="2000" dirty="0"/>
              <a:t> беру </a:t>
            </a:r>
            <a:r>
              <a:rPr lang="ru-RU" sz="2000" dirty="0" err="1"/>
              <a:t>технологиясы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Интернетке</a:t>
            </a:r>
            <a:r>
              <a:rPr lang="ru-RU" sz="2000" dirty="0"/>
              <a:t> </a:t>
            </a:r>
            <a:r>
              <a:rPr lang="ru-RU" sz="2000" dirty="0" err="1"/>
              <a:t>үздіксіз</a:t>
            </a:r>
            <a:r>
              <a:rPr lang="ru-RU" sz="2000" dirty="0"/>
              <a:t> </a:t>
            </a:r>
            <a:r>
              <a:rPr lang="ru-RU" sz="2000" dirty="0" err="1"/>
              <a:t>қосылуды</a:t>
            </a:r>
            <a:r>
              <a:rPr lang="ru-RU" sz="2000" dirty="0"/>
              <a:t> </a:t>
            </a:r>
            <a:r>
              <a:rPr lang="ru-RU" sz="2000" dirty="0" err="1"/>
              <a:t>қамтамасыз</a:t>
            </a:r>
            <a:r>
              <a:rPr lang="ru-RU" sz="2000" dirty="0"/>
              <a:t> </a:t>
            </a:r>
            <a:r>
              <a:rPr lang="ru-RU" sz="2000" dirty="0" err="1"/>
              <a:t>етеді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Орташа</a:t>
            </a:r>
            <a:r>
              <a:rPr lang="ru-RU" sz="2000" dirty="0"/>
              <a:t> </a:t>
            </a:r>
            <a:r>
              <a:rPr lang="ru-RU" sz="2000" dirty="0" err="1"/>
              <a:t>жылдамдық</a:t>
            </a:r>
            <a:r>
              <a:rPr lang="ru-RU" sz="2000" dirty="0"/>
              <a:t>: </a:t>
            </a:r>
            <a:r>
              <a:rPr lang="ru-RU" sz="2000" b="1" dirty="0"/>
              <a:t>40–100 кбит/с</a:t>
            </a:r>
          </a:p>
          <a:p>
            <a:endParaRPr lang="ru-RU" sz="2000" dirty="0"/>
          </a:p>
          <a:p>
            <a:pPr>
              <a:buNone/>
            </a:pPr>
            <a:r>
              <a:rPr lang="ru-RU" sz="2000" b="1" dirty="0"/>
              <a:t>3) </a:t>
            </a:r>
            <a:r>
              <a:rPr lang="en-US" sz="2000" b="1" dirty="0"/>
              <a:t>EDGE (Enhanced Data rates for GSM Evolution)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GPRS-</a:t>
            </a:r>
            <a:r>
              <a:rPr lang="ru-RU" sz="2000" dirty="0" err="1"/>
              <a:t>тің</a:t>
            </a:r>
            <a:r>
              <a:rPr lang="ru-RU" sz="2000" dirty="0"/>
              <a:t> </a:t>
            </a:r>
            <a:r>
              <a:rPr lang="ru-RU" sz="2000" dirty="0" err="1"/>
              <a:t>жетілдірілген</a:t>
            </a:r>
            <a:r>
              <a:rPr lang="ru-RU" sz="2000" dirty="0"/>
              <a:t> </a:t>
            </a:r>
            <a:r>
              <a:rPr lang="ru-RU" sz="2000" dirty="0" err="1"/>
              <a:t>нұсқасы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Модуляцияны</a:t>
            </a:r>
            <a:r>
              <a:rPr lang="ru-RU" sz="2000" dirty="0"/>
              <a:t> </a:t>
            </a:r>
            <a:r>
              <a:rPr lang="ru-RU" sz="2000" dirty="0" err="1"/>
              <a:t>жақсарту</a:t>
            </a:r>
            <a:r>
              <a:rPr lang="ru-RU" sz="2000" dirty="0"/>
              <a:t> </a:t>
            </a:r>
            <a:r>
              <a:rPr lang="ru-RU" sz="2000" dirty="0" err="1"/>
              <a:t>есебінен</a:t>
            </a:r>
            <a:r>
              <a:rPr lang="ru-RU" sz="2000" dirty="0"/>
              <a:t> </a:t>
            </a:r>
            <a:r>
              <a:rPr lang="ru-RU" sz="2000" dirty="0" err="1"/>
              <a:t>жылдамдық</a:t>
            </a:r>
            <a:r>
              <a:rPr lang="ru-RU" sz="2000" dirty="0"/>
              <a:t> </a:t>
            </a:r>
            <a:r>
              <a:rPr lang="ru-RU" sz="2000" dirty="0" err="1"/>
              <a:t>жоғарылайды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/>
              <a:t>Теориялық</a:t>
            </a:r>
            <a:r>
              <a:rPr lang="ru-RU" sz="2000" dirty="0"/>
              <a:t> </a:t>
            </a:r>
            <a:r>
              <a:rPr lang="ru-RU" sz="2000" dirty="0" err="1"/>
              <a:t>жылдамдық</a:t>
            </a:r>
            <a:r>
              <a:rPr lang="ru-RU" sz="2000" dirty="0"/>
              <a:t>: </a:t>
            </a:r>
            <a:r>
              <a:rPr lang="ru-RU" sz="2000" b="1" dirty="0"/>
              <a:t>до 384 кбит/с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2,75</a:t>
            </a:r>
            <a:r>
              <a:rPr lang="en-US" sz="2000" dirty="0"/>
              <a:t>G </a:t>
            </a:r>
            <a:r>
              <a:rPr lang="ru-RU" sz="2000" dirty="0" err="1"/>
              <a:t>деп</a:t>
            </a:r>
            <a:r>
              <a:rPr lang="ru-RU" sz="2000" dirty="0"/>
              <a:t> те </a:t>
            </a:r>
            <a:r>
              <a:rPr lang="ru-RU" sz="2000" dirty="0" err="1"/>
              <a:t>аталады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68997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95E7DB7-03A4-6538-8069-6F23ED4B68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2338" y="0"/>
            <a:ext cx="7924038" cy="4664316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7CCDECE3-3C5A-669C-6CC0-A35A45CF59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049528"/>
              </p:ext>
            </p:extLst>
          </p:nvPr>
        </p:nvGraphicFramePr>
        <p:xfrm>
          <a:off x="646557" y="4778534"/>
          <a:ext cx="10515600" cy="1463040"/>
        </p:xfrm>
        <a:graphic>
          <a:graphicData uri="http://schemas.openxmlformats.org/drawingml/2006/table">
            <a:tbl>
              <a:tblPr/>
              <a:tblGrid>
                <a:gridCol w="2103120">
                  <a:extLst>
                    <a:ext uri="{9D8B030D-6E8A-4147-A177-3AD203B41FA5}">
                      <a16:colId xmlns:a16="http://schemas.microsoft.com/office/drawing/2014/main" val="45090328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84523219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13810602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47056992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76343055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Технология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Түрі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Модуляция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Макс. слотов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/>
                        <a:t>Макс. </a:t>
                      </a:r>
                      <a:r>
                        <a:rPr lang="ru-RU" dirty="0" err="1"/>
                        <a:t>жылдамдық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9457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HSCSD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Арналық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GMSK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/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b="1"/>
                        <a:t>57.6 кбит/с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463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GPRS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Пакеттік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GMSK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/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b="1"/>
                        <a:t>115–171 кбит/с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3347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EDGE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err="1"/>
                        <a:t>Пакеттік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8-PSK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dirty="0"/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b="1" dirty="0"/>
                        <a:t>384 кбит/с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36855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3956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43EDC2B-CB05-4198-FCF0-92A305F5E0B0}"/>
              </a:ext>
            </a:extLst>
          </p:cNvPr>
          <p:cNvSpPr txBox="1"/>
          <p:nvPr/>
        </p:nvSpPr>
        <p:spPr>
          <a:xfrm>
            <a:off x="386334" y="181094"/>
            <a:ext cx="60944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IMT-2000 </a:t>
            </a:r>
            <a:r>
              <a:rPr lang="ru-RU" sz="2400" b="1" dirty="0" err="1">
                <a:solidFill>
                  <a:srgbClr val="FF0000"/>
                </a:solidFill>
              </a:rPr>
              <a:t>жүйелері</a:t>
            </a:r>
            <a:endParaRPr lang="ru-KZ" sz="2400" b="1" dirty="0">
              <a:solidFill>
                <a:srgbClr val="FF0000"/>
              </a:solidFill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17B6EBAC-1BB6-53BA-92BA-0B1E51CCD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042" y="895770"/>
            <a:ext cx="1126312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IMT-2000 (International Mobile Telecommunications-2000)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ITU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әзірлеген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үшінші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буын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(3G)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мобильді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байланыс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стандарттарының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жиынтығы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Бұл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ұсыныстар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2G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жүйелерінің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эволюция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жолдарын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және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3G-ге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өту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талаптарын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сипаттайды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IMT-2000 —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әлемдік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3G стандарты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деп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есептеледі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7B378F-6817-0BD0-EA3A-8B356CD313D3}"/>
              </a:ext>
            </a:extLst>
          </p:cNvPr>
          <p:cNvSpPr txBox="1"/>
          <p:nvPr/>
        </p:nvSpPr>
        <p:spPr>
          <a:xfrm>
            <a:off x="386334" y="2209883"/>
            <a:ext cx="609447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IMT-2000 </a:t>
            </a:r>
            <a:r>
              <a:rPr lang="ru-RU" b="1" dirty="0" err="1"/>
              <a:t>құрамындағы</a:t>
            </a:r>
            <a:r>
              <a:rPr lang="ru-RU" b="1" dirty="0"/>
              <a:t> 5 </a:t>
            </a:r>
            <a:r>
              <a:rPr lang="ru-RU" b="1" dirty="0" err="1"/>
              <a:t>негізгі</a:t>
            </a:r>
            <a:r>
              <a:rPr lang="ru-RU" b="1" dirty="0"/>
              <a:t> стандарт</a:t>
            </a:r>
          </a:p>
          <a:p>
            <a:pPr>
              <a:buNone/>
            </a:pPr>
            <a:r>
              <a:rPr lang="en-US" dirty="0"/>
              <a:t>ITU 3G </a:t>
            </a:r>
            <a:r>
              <a:rPr lang="ru-RU" dirty="0" err="1"/>
              <a:t>үшін</a:t>
            </a:r>
            <a:r>
              <a:rPr lang="ru-RU" dirty="0"/>
              <a:t> бес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радиоинтерфейсті</a:t>
            </a:r>
            <a:r>
              <a:rPr lang="ru-RU" dirty="0"/>
              <a:t> </a:t>
            </a:r>
            <a:r>
              <a:rPr lang="ru-RU" dirty="0" err="1"/>
              <a:t>бекітті</a:t>
            </a:r>
            <a:r>
              <a:rPr lang="ru-RU" dirty="0"/>
              <a:t>: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IMT-2000 CDMA Direct Spread</a:t>
            </a:r>
            <a:r>
              <a:rPr lang="en-US" dirty="0"/>
              <a:t> → W-CDMA (UMTS)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IMT-2000 CDMA Multi-Carrier</a:t>
            </a:r>
            <a:r>
              <a:rPr lang="en-US" dirty="0"/>
              <a:t> → CDMA2000 1X, 3X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IMT-2000 CDMA TDD</a:t>
            </a:r>
            <a:r>
              <a:rPr lang="en-US" dirty="0"/>
              <a:t> → UTRA TDD, TD-SCDMA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IMT-2000 CDMA Single-Carrier</a:t>
            </a:r>
            <a:r>
              <a:rPr lang="en-US" dirty="0"/>
              <a:t> → UWC-136 / EDGE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IMT-2000 FDD/TDMA</a:t>
            </a:r>
            <a:r>
              <a:rPr lang="en-US" dirty="0"/>
              <a:t> → DECT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55B0B85B-60B4-C12F-AF3E-F2D485566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9290" y="4385905"/>
            <a:ext cx="7789926" cy="224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914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5E35B-4C2D-EFE2-DA4D-64839FA23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2357CD7C-E722-9072-6A7C-EA471A115E97}"/>
              </a:ext>
            </a:extLst>
          </p:cNvPr>
          <p:cNvSpPr txBox="1"/>
          <p:nvPr/>
        </p:nvSpPr>
        <p:spPr>
          <a:xfrm>
            <a:off x="468630" y="608219"/>
            <a:ext cx="905027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/>
              <a:t>2G → 2.5G → 3G </a:t>
            </a:r>
            <a:r>
              <a:rPr lang="ru-RU" sz="2400" b="1" dirty="0" err="1"/>
              <a:t>эволюциясы</a:t>
            </a:r>
            <a:r>
              <a:rPr lang="ru-RU" sz="2400" b="1" dirty="0"/>
              <a:t> (миграция </a:t>
            </a:r>
            <a:r>
              <a:rPr lang="ru-RU" sz="2400" b="1" dirty="0" err="1"/>
              <a:t>жолы</a:t>
            </a:r>
            <a:r>
              <a:rPr lang="ru-RU" sz="2400" b="1" dirty="0"/>
              <a:t>)</a:t>
            </a:r>
          </a:p>
          <a:p>
            <a:pPr>
              <a:buNone/>
            </a:pPr>
            <a:r>
              <a:rPr lang="ru-RU" sz="2400" dirty="0" err="1"/>
              <a:t>Бастапқы</a:t>
            </a:r>
            <a:r>
              <a:rPr lang="ru-RU" sz="2400" dirty="0"/>
              <a:t> </a:t>
            </a:r>
            <a:r>
              <a:rPr lang="ru-RU" sz="2400" dirty="0" err="1"/>
              <a:t>стандарттардан</a:t>
            </a:r>
            <a:r>
              <a:rPr lang="ru-RU" sz="2400" dirty="0"/>
              <a:t> 3</a:t>
            </a:r>
            <a:r>
              <a:rPr lang="en-US" sz="2400" dirty="0"/>
              <a:t>G-</a:t>
            </a:r>
            <a:r>
              <a:rPr lang="ru-RU" sz="2400" dirty="0" err="1"/>
              <a:t>ге</a:t>
            </a:r>
            <a:r>
              <a:rPr lang="ru-RU" sz="2400" dirty="0"/>
              <a:t> </a:t>
            </a:r>
            <a:r>
              <a:rPr lang="ru-RU" sz="2400" dirty="0" err="1"/>
              <a:t>өтудің</a:t>
            </a:r>
            <a:r>
              <a:rPr lang="ru-RU" sz="2400" dirty="0"/>
              <a:t> </a:t>
            </a:r>
            <a:r>
              <a:rPr lang="ru-RU" sz="2400" dirty="0" err="1"/>
              <a:t>типтік</a:t>
            </a:r>
            <a:r>
              <a:rPr lang="ru-RU" sz="2400" dirty="0"/>
              <a:t> </a:t>
            </a:r>
            <a:r>
              <a:rPr lang="ru-RU" sz="2400" dirty="0" err="1"/>
              <a:t>сызбасы</a:t>
            </a:r>
            <a:r>
              <a:rPr lang="ru-RU" sz="2400" dirty="0"/>
              <a:t>:</a:t>
            </a:r>
          </a:p>
          <a:p>
            <a:pPr>
              <a:buNone/>
            </a:pP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GSM → GPRS → EDGE → W-CDMA (UMTS)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 err="1"/>
              <a:t>cdmaOne</a:t>
            </a:r>
            <a:r>
              <a:rPr lang="en-US" sz="2400" b="1" dirty="0"/>
              <a:t> → CDMA2000 1X → CDMA2000 1xEV-DO/EV-DV</a:t>
            </a:r>
            <a:endParaRPr lang="en-U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7B3AA9-2C66-E963-B829-B8909F4E4C9E}"/>
              </a:ext>
            </a:extLst>
          </p:cNvPr>
          <p:cNvSpPr txBox="1"/>
          <p:nvPr/>
        </p:nvSpPr>
        <p:spPr>
          <a:xfrm>
            <a:off x="532638" y="3114746"/>
            <a:ext cx="841933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err="1"/>
              <a:t>Үшінші</a:t>
            </a:r>
            <a:r>
              <a:rPr lang="ru-RU" sz="2400" b="1" dirty="0"/>
              <a:t> </a:t>
            </a:r>
            <a:r>
              <a:rPr lang="ru-RU" sz="2400" b="1" dirty="0" err="1"/>
              <a:t>буын</a:t>
            </a:r>
            <a:r>
              <a:rPr lang="ru-RU" sz="2400" b="1" dirty="0"/>
              <a:t> </a:t>
            </a:r>
            <a:r>
              <a:rPr lang="ru-RU" sz="2400" b="1" dirty="0" err="1"/>
              <a:t>стандарттарын</a:t>
            </a:r>
            <a:r>
              <a:rPr lang="ru-RU" sz="2400" b="1" dirty="0"/>
              <a:t> </a:t>
            </a:r>
            <a:r>
              <a:rPr lang="ru-RU" sz="2400" b="1" dirty="0" err="1"/>
              <a:t>қалыптастырған</a:t>
            </a:r>
            <a:r>
              <a:rPr lang="ru-RU" sz="2400" b="1" dirty="0"/>
              <a:t> </a:t>
            </a:r>
            <a:r>
              <a:rPr lang="ru-RU" sz="2400" b="1" dirty="0" err="1"/>
              <a:t>ұйымдар</a:t>
            </a:r>
            <a:endParaRPr lang="ru-RU" sz="2400" b="1" dirty="0"/>
          </a:p>
          <a:p>
            <a:pPr>
              <a:buNone/>
            </a:pPr>
            <a:r>
              <a:rPr lang="ru-RU" sz="2400" dirty="0"/>
              <a:t>3</a:t>
            </a:r>
            <a:r>
              <a:rPr lang="en-US" sz="2400" dirty="0"/>
              <a:t>G </a:t>
            </a:r>
            <a:r>
              <a:rPr lang="ru-RU" sz="2400" dirty="0" err="1"/>
              <a:t>технологияларының</a:t>
            </a:r>
            <a:r>
              <a:rPr lang="ru-RU" sz="2400" dirty="0"/>
              <a:t> </a:t>
            </a:r>
            <a:r>
              <a:rPr lang="ru-RU" sz="2400" dirty="0" err="1"/>
              <a:t>дамуына</a:t>
            </a:r>
            <a:r>
              <a:rPr lang="ru-RU" sz="2400" dirty="0"/>
              <a:t> </a:t>
            </a:r>
            <a:r>
              <a:rPr lang="ru-RU" sz="2400" dirty="0" err="1"/>
              <a:t>екі</a:t>
            </a:r>
            <a:r>
              <a:rPr lang="ru-RU" sz="2400" dirty="0"/>
              <a:t> </a:t>
            </a:r>
            <a:r>
              <a:rPr lang="ru-RU" sz="2400" dirty="0" err="1"/>
              <a:t>серіктестік</a:t>
            </a:r>
            <a:r>
              <a:rPr lang="ru-RU" sz="2400" dirty="0"/>
              <a:t> </a:t>
            </a:r>
            <a:r>
              <a:rPr lang="ru-RU" sz="2400" dirty="0" err="1"/>
              <a:t>ұйым</a:t>
            </a:r>
            <a:r>
              <a:rPr lang="ru-RU" sz="2400" dirty="0"/>
              <a:t> </a:t>
            </a:r>
            <a:r>
              <a:rPr lang="ru-RU" sz="2400" dirty="0" err="1"/>
              <a:t>жетекшілік</a:t>
            </a:r>
            <a:r>
              <a:rPr lang="ru-RU" sz="2400" dirty="0"/>
              <a:t> </a:t>
            </a:r>
            <a:r>
              <a:rPr lang="ru-RU" sz="2400" dirty="0" err="1"/>
              <a:t>етті</a:t>
            </a:r>
            <a:r>
              <a:rPr lang="ru-RU" sz="2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/>
              <a:t>3</a:t>
            </a:r>
            <a:r>
              <a:rPr lang="en-US" sz="2400" b="1" dirty="0"/>
              <a:t>GPP</a:t>
            </a:r>
            <a:r>
              <a:rPr lang="en-US" sz="2400" dirty="0"/>
              <a:t> — GSM/UMTS </a:t>
            </a:r>
            <a:r>
              <a:rPr lang="ru-RU" sz="2400" dirty="0" err="1"/>
              <a:t>бағытындағы</a:t>
            </a:r>
            <a:r>
              <a:rPr lang="ru-RU" sz="2400" dirty="0"/>
              <a:t> </a:t>
            </a:r>
            <a:r>
              <a:rPr lang="ru-RU" sz="2400" dirty="0" err="1"/>
              <a:t>стандарттар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/>
              <a:t>3</a:t>
            </a:r>
            <a:r>
              <a:rPr lang="en-US" sz="2400" b="1" dirty="0"/>
              <a:t>GPP2</a:t>
            </a:r>
            <a:r>
              <a:rPr lang="en-US" sz="2400" dirty="0"/>
              <a:t> — CDMA2000 </a:t>
            </a:r>
            <a:r>
              <a:rPr lang="ru-RU" sz="2400" dirty="0" err="1"/>
              <a:t>бағытындағы</a:t>
            </a:r>
            <a:r>
              <a:rPr lang="ru-RU" sz="2400" dirty="0"/>
              <a:t> </a:t>
            </a:r>
            <a:r>
              <a:rPr lang="ru-RU" sz="2400" dirty="0" err="1"/>
              <a:t>стандарттар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41560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3F0E5C0-8004-4533-6CAF-C5C285AC6E78}"/>
              </a:ext>
            </a:extLst>
          </p:cNvPr>
          <p:cNvSpPr txBox="1"/>
          <p:nvPr/>
        </p:nvSpPr>
        <p:spPr>
          <a:xfrm>
            <a:off x="605790" y="511153"/>
            <a:ext cx="1124483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The </a:t>
            </a:r>
            <a:r>
              <a:rPr lang="en-US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3rd Generation Partnership Project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(</a:t>
            </a:r>
            <a:r>
              <a:rPr lang="en-US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3GPP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 is an umbrella term for a number of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2" tooltip="Standards organization"/>
              </a:rPr>
              <a:t>standards organizations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which develop protocols for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3" tooltip="Mobile telecommunications"/>
              </a:rPr>
              <a:t>mobile telecommunications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Its best known work is the development and maintenance of:</a:t>
            </a:r>
            <a:endParaRPr lang="en-US" b="0" i="0" baseline="30000" dirty="0">
              <a:solidFill>
                <a:srgbClr val="3366CC"/>
              </a:solidFill>
              <a:effectLst/>
              <a:latin typeface="Arial" panose="020B0604020202020204" pitchFamily="34" charset="0"/>
            </a:endParaRPr>
          </a:p>
          <a:p>
            <a:pPr algn="l">
              <a:buNone/>
            </a:pPr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4" tooltip="GSM"/>
              </a:rPr>
              <a:t>GSM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and related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5" tooltip="2G"/>
              </a:rPr>
              <a:t>2G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6" tooltip="2.5G"/>
              </a:rPr>
              <a:t>2.5G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and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7" tooltip="2.75G"/>
              </a:rPr>
              <a:t>2.75G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standards, including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8" tooltip="General Packet Radio Service"/>
              </a:rPr>
              <a:t>GPRS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and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9" tooltip="Enhanced Data rates for GSM Evolution"/>
              </a:rPr>
              <a:t>EDGE</a:t>
            </a:r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10" tooltip="Universal Mobile Telecommunications System"/>
              </a:rPr>
              <a:t>UMTS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and related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11" tooltip="3G"/>
              </a:rPr>
              <a:t>3G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standards, including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12" tooltip="High Speed Packet Access"/>
              </a:rPr>
              <a:t>HSPA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and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13" tooltip="Evolved High Speed Packet Access"/>
              </a:rPr>
              <a:t>HSPA+</a:t>
            </a:r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14" tooltip="LTE (telecommunication)"/>
              </a:rPr>
              <a:t>LTE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and related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15" tooltip="4G"/>
              </a:rPr>
              <a:t>4G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standards, including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16" tooltip="LTE Advanced"/>
              </a:rPr>
              <a:t>LTE Advanced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and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17" tooltip="LTE Advanced Pro"/>
              </a:rPr>
              <a:t>LTE Advanced Pro</a:t>
            </a:r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18" tooltip="5G NR"/>
              </a:rPr>
              <a:t>5G NR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and related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19" tooltip="5G"/>
              </a:rPr>
              <a:t>5G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standards, including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20" tooltip="5G-Advanced"/>
              </a:rPr>
              <a:t>5G-Advanced</a:t>
            </a:r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An evolved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21" tooltip="IP Multimedia Subsystem"/>
              </a:rPr>
              <a:t>IP Multimedia Subsystem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(IMS) developed in an access independent manner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AB49FB-C288-5D32-CE0D-D29DD0CBE8DC}"/>
              </a:ext>
            </a:extLst>
          </p:cNvPr>
          <p:cNvSpPr txBox="1"/>
          <p:nvPr/>
        </p:nvSpPr>
        <p:spPr>
          <a:xfrm>
            <a:off x="605790" y="3884182"/>
            <a:ext cx="1048588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The </a:t>
            </a:r>
            <a:r>
              <a:rPr lang="en-US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3rd Generation Partnership Project 2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(</a:t>
            </a:r>
            <a:r>
              <a:rPr lang="en-US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3GPP2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 was a collaboration between telecommunications associations to make a globally applicable third generation (3G) mobile phone system specification within the scope of the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22" tooltip="ITU"/>
              </a:rPr>
              <a:t>ITU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's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23" tooltip="IMT-2000"/>
              </a:rPr>
              <a:t>IMT-2000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project. In practice, 3GPP2 was the standardization group for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24" tooltip="CDMA2000"/>
              </a:rPr>
              <a:t>CDMA2000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the set of 3G standards based on the earlier </a:t>
            </a:r>
            <a:r>
              <a:rPr lang="en-US" b="0" i="0" u="none" strike="noStrike" dirty="0" err="1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25" tooltip="CdmaOne"/>
              </a:rPr>
              <a:t>cdmaOne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5" tooltip="2G"/>
              </a:rPr>
              <a:t>2G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26" tooltip="CDMA"/>
              </a:rPr>
              <a:t>CDMA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technology.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2362019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1246</Words>
  <Application>Microsoft Office PowerPoint</Application>
  <PresentationFormat>Широкоэкранный</PresentationFormat>
  <Paragraphs>186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Тема Office</vt:lpstr>
      <vt:lpstr>3G буынның мобильді байланыс жүйелері</vt:lpstr>
      <vt:lpstr>Презентация PowerPoint</vt:lpstr>
      <vt:lpstr>Презентация PowerPoint</vt:lpstr>
      <vt:lpstr>Презентация PowerPoint</vt:lpstr>
      <vt:lpstr>2,5G+ буын технологиялары</vt:lpstr>
      <vt:lpstr>Презентация PowerPoint</vt:lpstr>
      <vt:lpstr>Презентация PowerPoint</vt:lpstr>
      <vt:lpstr>Презентация PowerPoint</vt:lpstr>
      <vt:lpstr>Презентация PowerPoint</vt:lpstr>
      <vt:lpstr>CDMA2000</vt:lpstr>
      <vt:lpstr>Презентация PowerPoint</vt:lpstr>
      <vt:lpstr>UMTS стандартының жалпы сипаттамасы</vt:lpstr>
      <vt:lpstr>UMTS желісінің құрылымы</vt:lpstr>
      <vt:lpstr>UMTS желісінің құрылымы</vt:lpstr>
      <vt:lpstr>UMTS желісінің құрылымы</vt:lpstr>
      <vt:lpstr>Каналдық құрылым (UMTS Channel Structure)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Beybit Karibayev</dc:creator>
  <cp:lastModifiedBy>Beybit Karibayev</cp:lastModifiedBy>
  <cp:revision>7</cp:revision>
  <dcterms:created xsi:type="dcterms:W3CDTF">2025-11-26T16:31:28Z</dcterms:created>
  <dcterms:modified xsi:type="dcterms:W3CDTF">2025-11-27T06:15:26Z</dcterms:modified>
</cp:coreProperties>
</file>